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72" r:id="rId2"/>
    <p:sldId id="268" r:id="rId3"/>
    <p:sldId id="257" r:id="rId4"/>
    <p:sldId id="258" r:id="rId5"/>
    <p:sldId id="277" r:id="rId6"/>
    <p:sldId id="278" r:id="rId7"/>
    <p:sldId id="279" r:id="rId8"/>
    <p:sldId id="261" r:id="rId9"/>
    <p:sldId id="262" r:id="rId10"/>
    <p:sldId id="263" r:id="rId11"/>
    <p:sldId id="267" r:id="rId12"/>
    <p:sldId id="259" r:id="rId13"/>
    <p:sldId id="260" r:id="rId14"/>
    <p:sldId id="265" r:id="rId15"/>
    <p:sldId id="266" r:id="rId16"/>
    <p:sldId id="281" r:id="rId1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734459481487967E-2"/>
          <c:y val="0.11201236490546036"/>
          <c:w val="0.91666355658967402"/>
          <c:h val="0.557100225016850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2010 г.</c:v>
                </c:pt>
              </c:strCache>
            </c:strRef>
          </c:tx>
          <c:invertIfNegative val="0"/>
          <c:cat>
            <c:strRef>
              <c:f>Лист1!$A$2:$A$52</c:f>
              <c:strCache>
                <c:ptCount val="51"/>
                <c:pt idx="0">
                  <c:v>Бугульминский р-н</c:v>
                </c:pt>
                <c:pt idx="1">
                  <c:v>Арский р-н</c:v>
                </c:pt>
                <c:pt idx="2">
                  <c:v>Вахитовский р-н</c:v>
                </c:pt>
                <c:pt idx="3">
                  <c:v>Авиастроительный р-н</c:v>
                </c:pt>
                <c:pt idx="4">
                  <c:v>Ново-Савиновский р-н</c:v>
                </c:pt>
                <c:pt idx="5">
                  <c:v>Лениногорский р-н</c:v>
                </c:pt>
                <c:pt idx="6">
                  <c:v>Мензелинский р-н</c:v>
                </c:pt>
                <c:pt idx="7">
                  <c:v>Нижнекамский р-н</c:v>
                </c:pt>
                <c:pt idx="8">
                  <c:v>Московский р-н</c:v>
                </c:pt>
                <c:pt idx="9">
                  <c:v>г.Набережные Челны</c:v>
                </c:pt>
                <c:pt idx="10">
                  <c:v>Атнинский р-н</c:v>
                </c:pt>
                <c:pt idx="11">
                  <c:v>Елабужский р-н</c:v>
                </c:pt>
                <c:pt idx="12">
                  <c:v>Заинский р-н</c:v>
                </c:pt>
                <c:pt idx="13">
                  <c:v>Приволжский р-н</c:v>
                </c:pt>
                <c:pt idx="14">
                  <c:v>Тукаевский р-н</c:v>
                </c:pt>
                <c:pt idx="15">
                  <c:v>Кукморский р-н</c:v>
                </c:pt>
                <c:pt idx="16">
                  <c:v>Альметьевский р-н</c:v>
                </c:pt>
                <c:pt idx="17">
                  <c:v>Агрызский р-н</c:v>
                </c:pt>
                <c:pt idx="18">
                  <c:v>Чистопольский р-н</c:v>
                </c:pt>
                <c:pt idx="19">
                  <c:v>Менделеевский р-н</c:v>
                </c:pt>
                <c:pt idx="20">
                  <c:v>Верхнеуслонский р-н</c:v>
                </c:pt>
                <c:pt idx="21">
                  <c:v>Новошешминский р-н</c:v>
                </c:pt>
                <c:pt idx="22">
                  <c:v>Азнакаевский р-н</c:v>
                </c:pt>
                <c:pt idx="23">
                  <c:v>Советский р-н</c:v>
                </c:pt>
                <c:pt idx="24">
                  <c:v>Пестречинский р-н</c:v>
                </c:pt>
                <c:pt idx="25">
                  <c:v>Балтасинский р-н</c:v>
                </c:pt>
                <c:pt idx="26">
                  <c:v>Сармановский р-н</c:v>
                </c:pt>
                <c:pt idx="27">
                  <c:v>Ютазинский р-н</c:v>
                </c:pt>
                <c:pt idx="28">
                  <c:v>Высокогорский р-н</c:v>
                </c:pt>
                <c:pt idx="29">
                  <c:v>Муслюмовский р-н</c:v>
                </c:pt>
                <c:pt idx="30">
                  <c:v>Бавлинский р-н</c:v>
                </c:pt>
                <c:pt idx="31">
                  <c:v>Камско-Устьинский р-н</c:v>
                </c:pt>
                <c:pt idx="32">
                  <c:v>Зеленодольский р-н</c:v>
                </c:pt>
                <c:pt idx="33">
                  <c:v>Кайбицкий р-н</c:v>
                </c:pt>
                <c:pt idx="34">
                  <c:v>Тетюшский р-н</c:v>
                </c:pt>
                <c:pt idx="35">
                  <c:v>Сабинский р-н</c:v>
                </c:pt>
                <c:pt idx="36">
                  <c:v>Апастовский р-н</c:v>
                </c:pt>
                <c:pt idx="37">
                  <c:v>Актанышский р-н</c:v>
                </c:pt>
                <c:pt idx="38">
                  <c:v>Кировский р-н</c:v>
                </c:pt>
                <c:pt idx="39">
                  <c:v>Мамадышский р-н</c:v>
                </c:pt>
                <c:pt idx="40">
                  <c:v>Алькеевский р-н</c:v>
                </c:pt>
                <c:pt idx="41">
                  <c:v>Алексеевский р-н</c:v>
                </c:pt>
                <c:pt idx="42">
                  <c:v>Черемшанский р-н</c:v>
                </c:pt>
                <c:pt idx="43">
                  <c:v>Аксубаевский р-н</c:v>
                </c:pt>
                <c:pt idx="44">
                  <c:v>Нурлатский р-н</c:v>
                </c:pt>
                <c:pt idx="45">
                  <c:v>Дрожжановский р-н</c:v>
                </c:pt>
                <c:pt idx="46">
                  <c:v>Лаишевский р-н</c:v>
                </c:pt>
                <c:pt idx="47">
                  <c:v>Тюлячинский р-н</c:v>
                </c:pt>
                <c:pt idx="48">
                  <c:v>Буинский р-н</c:v>
                </c:pt>
                <c:pt idx="49">
                  <c:v>Рыбно-Слободский р-н</c:v>
                </c:pt>
                <c:pt idx="50">
                  <c:v>Спасский р-н</c:v>
                </c:pt>
              </c:strCache>
            </c:strRef>
          </c:cat>
          <c:val>
            <c:numRef>
              <c:f>Лист1!$B$2:$B$52</c:f>
              <c:numCache>
                <c:formatCode>0.0</c:formatCode>
                <c:ptCount val="51"/>
                <c:pt idx="0">
                  <c:v>66.7</c:v>
                </c:pt>
                <c:pt idx="1">
                  <c:v>58.3</c:v>
                </c:pt>
                <c:pt idx="2">
                  <c:v>62.9</c:v>
                </c:pt>
                <c:pt idx="3">
                  <c:v>58.5</c:v>
                </c:pt>
                <c:pt idx="4">
                  <c:v>60.91</c:v>
                </c:pt>
                <c:pt idx="5">
                  <c:v>61.3</c:v>
                </c:pt>
                <c:pt idx="6">
                  <c:v>58.9</c:v>
                </c:pt>
                <c:pt idx="7">
                  <c:v>58.4</c:v>
                </c:pt>
                <c:pt idx="8">
                  <c:v>59.7</c:v>
                </c:pt>
                <c:pt idx="9">
                  <c:v>59.8</c:v>
                </c:pt>
                <c:pt idx="10">
                  <c:v>59.8</c:v>
                </c:pt>
                <c:pt idx="11">
                  <c:v>58.3</c:v>
                </c:pt>
                <c:pt idx="12">
                  <c:v>57.4</c:v>
                </c:pt>
                <c:pt idx="13">
                  <c:v>60.7</c:v>
                </c:pt>
                <c:pt idx="14">
                  <c:v>56.3</c:v>
                </c:pt>
                <c:pt idx="15">
                  <c:v>56.5</c:v>
                </c:pt>
                <c:pt idx="16">
                  <c:v>58.3</c:v>
                </c:pt>
                <c:pt idx="17">
                  <c:v>58.7</c:v>
                </c:pt>
                <c:pt idx="18">
                  <c:v>58</c:v>
                </c:pt>
                <c:pt idx="19">
                  <c:v>57.5</c:v>
                </c:pt>
                <c:pt idx="20">
                  <c:v>57.8</c:v>
                </c:pt>
                <c:pt idx="21">
                  <c:v>54.3</c:v>
                </c:pt>
                <c:pt idx="22">
                  <c:v>55.8</c:v>
                </c:pt>
                <c:pt idx="23">
                  <c:v>58</c:v>
                </c:pt>
                <c:pt idx="24">
                  <c:v>58.9</c:v>
                </c:pt>
                <c:pt idx="25">
                  <c:v>56.3</c:v>
                </c:pt>
                <c:pt idx="26">
                  <c:v>59.1</c:v>
                </c:pt>
                <c:pt idx="27">
                  <c:v>53.9</c:v>
                </c:pt>
                <c:pt idx="28">
                  <c:v>57.5</c:v>
                </c:pt>
                <c:pt idx="29">
                  <c:v>52.9</c:v>
                </c:pt>
                <c:pt idx="30">
                  <c:v>53.7</c:v>
                </c:pt>
                <c:pt idx="31">
                  <c:v>57.5</c:v>
                </c:pt>
                <c:pt idx="32">
                  <c:v>57.1</c:v>
                </c:pt>
                <c:pt idx="33">
                  <c:v>57.5</c:v>
                </c:pt>
                <c:pt idx="34">
                  <c:v>57</c:v>
                </c:pt>
                <c:pt idx="35">
                  <c:v>53.8</c:v>
                </c:pt>
                <c:pt idx="36">
                  <c:v>51.1</c:v>
                </c:pt>
                <c:pt idx="37">
                  <c:v>57.5</c:v>
                </c:pt>
                <c:pt idx="38">
                  <c:v>55.1</c:v>
                </c:pt>
                <c:pt idx="39">
                  <c:v>53.4</c:v>
                </c:pt>
                <c:pt idx="40">
                  <c:v>56.6</c:v>
                </c:pt>
                <c:pt idx="41">
                  <c:v>54.1</c:v>
                </c:pt>
                <c:pt idx="42">
                  <c:v>54.5</c:v>
                </c:pt>
                <c:pt idx="43">
                  <c:v>52.8</c:v>
                </c:pt>
                <c:pt idx="44">
                  <c:v>55.4</c:v>
                </c:pt>
                <c:pt idx="45">
                  <c:v>52.5</c:v>
                </c:pt>
                <c:pt idx="46">
                  <c:v>53.6</c:v>
                </c:pt>
                <c:pt idx="47">
                  <c:v>54.6</c:v>
                </c:pt>
                <c:pt idx="48">
                  <c:v>57.9</c:v>
                </c:pt>
                <c:pt idx="49">
                  <c:v>53.3</c:v>
                </c:pt>
                <c:pt idx="50">
                  <c:v>52.3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 г.</c:v>
                </c:pt>
              </c:strCache>
            </c:strRef>
          </c:tx>
          <c:invertIfNegative val="0"/>
          <c:cat>
            <c:strRef>
              <c:f>Лист1!$A$2:$A$52</c:f>
              <c:strCache>
                <c:ptCount val="51"/>
                <c:pt idx="0">
                  <c:v>Бугульминский р-н</c:v>
                </c:pt>
                <c:pt idx="1">
                  <c:v>Арский р-н</c:v>
                </c:pt>
                <c:pt idx="2">
                  <c:v>Вахитовский р-н</c:v>
                </c:pt>
                <c:pt idx="3">
                  <c:v>Авиастроительный р-н</c:v>
                </c:pt>
                <c:pt idx="4">
                  <c:v>Ново-Савиновский р-н</c:v>
                </c:pt>
                <c:pt idx="5">
                  <c:v>Лениногорский р-н</c:v>
                </c:pt>
                <c:pt idx="6">
                  <c:v>Мензелинский р-н</c:v>
                </c:pt>
                <c:pt idx="7">
                  <c:v>Нижнекамский р-н</c:v>
                </c:pt>
                <c:pt idx="8">
                  <c:v>Московский р-н</c:v>
                </c:pt>
                <c:pt idx="9">
                  <c:v>г.Набережные Челны</c:v>
                </c:pt>
                <c:pt idx="10">
                  <c:v>Атнинский р-н</c:v>
                </c:pt>
                <c:pt idx="11">
                  <c:v>Елабужский р-н</c:v>
                </c:pt>
                <c:pt idx="12">
                  <c:v>Заинский р-н</c:v>
                </c:pt>
                <c:pt idx="13">
                  <c:v>Приволжский р-н</c:v>
                </c:pt>
                <c:pt idx="14">
                  <c:v>Тукаевский р-н</c:v>
                </c:pt>
                <c:pt idx="15">
                  <c:v>Кукморский р-н</c:v>
                </c:pt>
                <c:pt idx="16">
                  <c:v>Альметьевский р-н</c:v>
                </c:pt>
                <c:pt idx="17">
                  <c:v>Агрызский р-н</c:v>
                </c:pt>
                <c:pt idx="18">
                  <c:v>Чистопольский р-н</c:v>
                </c:pt>
                <c:pt idx="19">
                  <c:v>Менделеевский р-н</c:v>
                </c:pt>
                <c:pt idx="20">
                  <c:v>Верхнеуслонский р-н</c:v>
                </c:pt>
                <c:pt idx="21">
                  <c:v>Новошешминский р-н</c:v>
                </c:pt>
                <c:pt idx="22">
                  <c:v>Азнакаевский р-н</c:v>
                </c:pt>
                <c:pt idx="23">
                  <c:v>Советский р-н</c:v>
                </c:pt>
                <c:pt idx="24">
                  <c:v>Пестречинский р-н</c:v>
                </c:pt>
                <c:pt idx="25">
                  <c:v>Балтасинский р-н</c:v>
                </c:pt>
                <c:pt idx="26">
                  <c:v>Сармановский р-н</c:v>
                </c:pt>
                <c:pt idx="27">
                  <c:v>Ютазинский р-н</c:v>
                </c:pt>
                <c:pt idx="28">
                  <c:v>Высокогорский р-н</c:v>
                </c:pt>
                <c:pt idx="29">
                  <c:v>Муслюмовский р-н</c:v>
                </c:pt>
                <c:pt idx="30">
                  <c:v>Бавлинский р-н</c:v>
                </c:pt>
                <c:pt idx="31">
                  <c:v>Камско-Устьинский р-н</c:v>
                </c:pt>
                <c:pt idx="32">
                  <c:v>Зеленодольский р-н</c:v>
                </c:pt>
                <c:pt idx="33">
                  <c:v>Кайбицкий р-н</c:v>
                </c:pt>
                <c:pt idx="34">
                  <c:v>Тетюшский р-н</c:v>
                </c:pt>
                <c:pt idx="35">
                  <c:v>Сабинский р-н</c:v>
                </c:pt>
                <c:pt idx="36">
                  <c:v>Апастовский р-н</c:v>
                </c:pt>
                <c:pt idx="37">
                  <c:v>Актанышский р-н</c:v>
                </c:pt>
                <c:pt idx="38">
                  <c:v>Кировский р-н</c:v>
                </c:pt>
                <c:pt idx="39">
                  <c:v>Мамадышский р-н</c:v>
                </c:pt>
                <c:pt idx="40">
                  <c:v>Алькеевский р-н</c:v>
                </c:pt>
                <c:pt idx="41">
                  <c:v>Алексеевский р-н</c:v>
                </c:pt>
                <c:pt idx="42">
                  <c:v>Черемшанский р-н</c:v>
                </c:pt>
                <c:pt idx="43">
                  <c:v>Аксубаевский р-н</c:v>
                </c:pt>
                <c:pt idx="44">
                  <c:v>Нурлатский р-н</c:v>
                </c:pt>
                <c:pt idx="45">
                  <c:v>Дрожжановский р-н</c:v>
                </c:pt>
                <c:pt idx="46">
                  <c:v>Лаишевский р-н</c:v>
                </c:pt>
                <c:pt idx="47">
                  <c:v>Тюлячинский р-н</c:v>
                </c:pt>
                <c:pt idx="48">
                  <c:v>Буинский р-н</c:v>
                </c:pt>
                <c:pt idx="49">
                  <c:v>Рыбно-Слободский р-н</c:v>
                </c:pt>
                <c:pt idx="50">
                  <c:v>Спасский р-н</c:v>
                </c:pt>
              </c:strCache>
            </c:strRef>
          </c:cat>
          <c:val>
            <c:numRef>
              <c:f>Лист1!$C$2:$C$52</c:f>
              <c:numCache>
                <c:formatCode>0.0</c:formatCode>
                <c:ptCount val="51"/>
                <c:pt idx="0">
                  <c:v>71.671929000000006</c:v>
                </c:pt>
                <c:pt idx="1">
                  <c:v>66.406319999999994</c:v>
                </c:pt>
                <c:pt idx="2">
                  <c:v>66.010790999999998</c:v>
                </c:pt>
                <c:pt idx="3">
                  <c:v>65.761786000000001</c:v>
                </c:pt>
                <c:pt idx="4">
                  <c:v>65.341301000000001</c:v>
                </c:pt>
                <c:pt idx="5">
                  <c:v>65.216605999999999</c:v>
                </c:pt>
                <c:pt idx="6">
                  <c:v>65</c:v>
                </c:pt>
                <c:pt idx="7">
                  <c:v>64.828964999999997</c:v>
                </c:pt>
                <c:pt idx="8">
                  <c:v>64.702786000000003</c:v>
                </c:pt>
                <c:pt idx="9">
                  <c:v>64.229252000000002</c:v>
                </c:pt>
                <c:pt idx="10">
                  <c:v>64.019606999999993</c:v>
                </c:pt>
                <c:pt idx="11">
                  <c:v>63.815789000000002</c:v>
                </c:pt>
                <c:pt idx="12">
                  <c:v>63.388888000000001</c:v>
                </c:pt>
                <c:pt idx="13">
                  <c:v>63.359549999999999</c:v>
                </c:pt>
                <c:pt idx="14">
                  <c:v>63.357664</c:v>
                </c:pt>
                <c:pt idx="15">
                  <c:v>63.332439000000001</c:v>
                </c:pt>
                <c:pt idx="16">
                  <c:v>63.147582</c:v>
                </c:pt>
                <c:pt idx="17">
                  <c:v>63.041665999999999</c:v>
                </c:pt>
                <c:pt idx="18">
                  <c:v>62.942256999999998</c:v>
                </c:pt>
                <c:pt idx="19">
                  <c:v>62.913333000000002</c:v>
                </c:pt>
                <c:pt idx="20">
                  <c:v>62.603053000000003</c:v>
                </c:pt>
                <c:pt idx="21">
                  <c:v>61.987178999999998</c:v>
                </c:pt>
                <c:pt idx="22">
                  <c:v>61.961038000000002</c:v>
                </c:pt>
                <c:pt idx="23">
                  <c:v>61.720804999999999</c:v>
                </c:pt>
                <c:pt idx="24">
                  <c:v>61.692307</c:v>
                </c:pt>
                <c:pt idx="25">
                  <c:v>61.335793000000002</c:v>
                </c:pt>
                <c:pt idx="26">
                  <c:v>61.200854</c:v>
                </c:pt>
                <c:pt idx="27">
                  <c:v>60.879432000000001</c:v>
                </c:pt>
                <c:pt idx="28">
                  <c:v>60.680450999999998</c:v>
                </c:pt>
                <c:pt idx="29">
                  <c:v>60.643678000000001</c:v>
                </c:pt>
                <c:pt idx="30">
                  <c:v>60.532608000000003</c:v>
                </c:pt>
                <c:pt idx="31">
                  <c:v>60.410851999999998</c:v>
                </c:pt>
                <c:pt idx="32">
                  <c:v>60.404761000000001</c:v>
                </c:pt>
                <c:pt idx="33">
                  <c:v>60.025641</c:v>
                </c:pt>
                <c:pt idx="34">
                  <c:v>59.890051999999997</c:v>
                </c:pt>
                <c:pt idx="35">
                  <c:v>59.755932000000001</c:v>
                </c:pt>
                <c:pt idx="36">
                  <c:v>59.674284999999998</c:v>
                </c:pt>
                <c:pt idx="37">
                  <c:v>59.100400999999998</c:v>
                </c:pt>
                <c:pt idx="38">
                  <c:v>58.588383</c:v>
                </c:pt>
                <c:pt idx="39">
                  <c:v>58.579908000000003</c:v>
                </c:pt>
                <c:pt idx="40">
                  <c:v>58.225000000000001</c:v>
                </c:pt>
                <c:pt idx="41">
                  <c:v>58.079754000000001</c:v>
                </c:pt>
                <c:pt idx="42">
                  <c:v>58.019416999999997</c:v>
                </c:pt>
                <c:pt idx="43">
                  <c:v>57.895384</c:v>
                </c:pt>
                <c:pt idx="44">
                  <c:v>57.643968000000001</c:v>
                </c:pt>
                <c:pt idx="45">
                  <c:v>57.378377999999998</c:v>
                </c:pt>
                <c:pt idx="46">
                  <c:v>57.246510999999998</c:v>
                </c:pt>
                <c:pt idx="47">
                  <c:v>56.28387</c:v>
                </c:pt>
                <c:pt idx="48">
                  <c:v>56.015383999999997</c:v>
                </c:pt>
                <c:pt idx="49">
                  <c:v>55.995390999999998</c:v>
                </c:pt>
                <c:pt idx="50">
                  <c:v>55.987499999999997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918208"/>
        <c:axId val="35919744"/>
      </c:barChart>
      <c:catAx>
        <c:axId val="3591820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000" b="1"/>
            </a:pPr>
            <a:endParaRPr lang="ru-RU"/>
          </a:p>
        </c:txPr>
        <c:crossAx val="35919744"/>
        <c:crosses val="autoZero"/>
        <c:auto val="1"/>
        <c:lblAlgn val="ctr"/>
        <c:lblOffset val="100"/>
        <c:noMultiLvlLbl val="0"/>
      </c:catAx>
      <c:valAx>
        <c:axId val="35919744"/>
        <c:scaling>
          <c:orientation val="minMax"/>
          <c:min val="50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3591820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cat>
            <c:strRef>
              <c:f>Лист1!$A$2:$A$52</c:f>
              <c:strCache>
                <c:ptCount val="51"/>
                <c:pt idx="0">
                  <c:v>Бугульминский р-н</c:v>
                </c:pt>
                <c:pt idx="1">
                  <c:v>Муслюмовский р-н</c:v>
                </c:pt>
                <c:pt idx="2">
                  <c:v>Апастовский р-н</c:v>
                </c:pt>
                <c:pt idx="3">
                  <c:v>Азнакаевский р-н</c:v>
                </c:pt>
                <c:pt idx="4">
                  <c:v>Арский р-н</c:v>
                </c:pt>
                <c:pt idx="5">
                  <c:v>Актанышский р-н</c:v>
                </c:pt>
                <c:pt idx="6">
                  <c:v>Кукморский р-н</c:v>
                </c:pt>
                <c:pt idx="7">
                  <c:v>Алькеевский р-н</c:v>
                </c:pt>
                <c:pt idx="8">
                  <c:v>Нурлатский р-н</c:v>
                </c:pt>
                <c:pt idx="9">
                  <c:v>Балтасинский р-н</c:v>
                </c:pt>
                <c:pt idx="10">
                  <c:v>Мензелинский р-н</c:v>
                </c:pt>
                <c:pt idx="11">
                  <c:v>Атнинский р-н</c:v>
                </c:pt>
                <c:pt idx="12">
                  <c:v>Дрожжановский р-н</c:v>
                </c:pt>
                <c:pt idx="13">
                  <c:v>Буинский р-н</c:v>
                </c:pt>
                <c:pt idx="14">
                  <c:v>Кировский р-н</c:v>
                </c:pt>
                <c:pt idx="15">
                  <c:v>Сармановский р-н</c:v>
                </c:pt>
                <c:pt idx="16">
                  <c:v>Мамадышский р-н</c:v>
                </c:pt>
                <c:pt idx="17">
                  <c:v>Елабужский р-н</c:v>
                </c:pt>
                <c:pt idx="18">
                  <c:v>Верхнеуслонский р-н</c:v>
                </c:pt>
                <c:pt idx="19">
                  <c:v>Спасский р-н</c:v>
                </c:pt>
                <c:pt idx="20">
                  <c:v>Вахитовский р-н</c:v>
                </c:pt>
                <c:pt idx="21">
                  <c:v>Тюлячинский р-н</c:v>
                </c:pt>
                <c:pt idx="22">
                  <c:v>Заинский р-н</c:v>
                </c:pt>
                <c:pt idx="23">
                  <c:v>Нижнекамский р-н</c:v>
                </c:pt>
                <c:pt idx="24">
                  <c:v>Бавлинский р-н</c:v>
                </c:pt>
                <c:pt idx="25">
                  <c:v>Альметьевский р-н</c:v>
                </c:pt>
                <c:pt idx="26">
                  <c:v>Новошешминский р-н</c:v>
                </c:pt>
                <c:pt idx="27">
                  <c:v>Чистопольский р-н</c:v>
                </c:pt>
                <c:pt idx="28">
                  <c:v>Лениногорский р-н</c:v>
                </c:pt>
                <c:pt idx="29">
                  <c:v>Приволжский р-н</c:v>
                </c:pt>
                <c:pt idx="30">
                  <c:v>Камско-Устьинский р-н</c:v>
                </c:pt>
                <c:pt idx="31">
                  <c:v>Ново-Савиновский р-н</c:v>
                </c:pt>
                <c:pt idx="32">
                  <c:v>Кайбицкий р-н</c:v>
                </c:pt>
                <c:pt idx="33">
                  <c:v>г.Набережные Челны</c:v>
                </c:pt>
                <c:pt idx="34">
                  <c:v>Высокогорский р-н</c:v>
                </c:pt>
                <c:pt idx="35">
                  <c:v>Пестречинский р-н</c:v>
                </c:pt>
                <c:pt idx="36">
                  <c:v>Менделеевский р-н</c:v>
                </c:pt>
                <c:pt idx="37">
                  <c:v>Советский р-н</c:v>
                </c:pt>
                <c:pt idx="38">
                  <c:v>Тетюшский р-н</c:v>
                </c:pt>
                <c:pt idx="39">
                  <c:v>Авиастроительный р-н</c:v>
                </c:pt>
                <c:pt idx="40">
                  <c:v>Аксубаевский р-н</c:v>
                </c:pt>
                <c:pt idx="41">
                  <c:v>Ютазинский р-н</c:v>
                </c:pt>
                <c:pt idx="42">
                  <c:v>Московский р-н</c:v>
                </c:pt>
                <c:pt idx="43">
                  <c:v>Агрызский р-н</c:v>
                </c:pt>
                <c:pt idx="44">
                  <c:v>Алексеевский р-н</c:v>
                </c:pt>
                <c:pt idx="45">
                  <c:v>Зеленодольский р-н</c:v>
                </c:pt>
                <c:pt idx="46">
                  <c:v>Рыбно-Слободский р-н</c:v>
                </c:pt>
                <c:pt idx="47">
                  <c:v>Сабинский р-н</c:v>
                </c:pt>
                <c:pt idx="48">
                  <c:v>Черемшанский р-н</c:v>
                </c:pt>
                <c:pt idx="49">
                  <c:v>Тукаевский р-н</c:v>
                </c:pt>
                <c:pt idx="50">
                  <c:v>Лаишевский р-н</c:v>
                </c:pt>
              </c:strCache>
            </c:strRef>
          </c:cat>
          <c:val>
            <c:numRef>
              <c:f>Лист1!$B$2:$B$52</c:f>
              <c:numCache>
                <c:formatCode>0.0</c:formatCode>
                <c:ptCount val="51"/>
                <c:pt idx="0">
                  <c:v>53.5</c:v>
                </c:pt>
                <c:pt idx="1">
                  <c:v>47.9</c:v>
                </c:pt>
                <c:pt idx="2">
                  <c:v>53.1</c:v>
                </c:pt>
                <c:pt idx="3">
                  <c:v>49.9</c:v>
                </c:pt>
                <c:pt idx="4">
                  <c:v>54.1</c:v>
                </c:pt>
                <c:pt idx="5">
                  <c:v>51.4</c:v>
                </c:pt>
                <c:pt idx="6">
                  <c:v>43.2</c:v>
                </c:pt>
                <c:pt idx="7">
                  <c:v>45.6</c:v>
                </c:pt>
                <c:pt idx="8">
                  <c:v>43.8</c:v>
                </c:pt>
                <c:pt idx="9">
                  <c:v>44.1</c:v>
                </c:pt>
                <c:pt idx="10">
                  <c:v>44.9</c:v>
                </c:pt>
                <c:pt idx="11">
                  <c:v>57.1</c:v>
                </c:pt>
                <c:pt idx="12">
                  <c:v>42.3</c:v>
                </c:pt>
                <c:pt idx="13">
                  <c:v>52.8</c:v>
                </c:pt>
                <c:pt idx="14">
                  <c:v>44.2</c:v>
                </c:pt>
                <c:pt idx="15">
                  <c:v>48.7</c:v>
                </c:pt>
                <c:pt idx="16">
                  <c:v>47.8</c:v>
                </c:pt>
                <c:pt idx="17">
                  <c:v>45</c:v>
                </c:pt>
                <c:pt idx="18">
                  <c:v>50.5</c:v>
                </c:pt>
                <c:pt idx="19">
                  <c:v>48.3</c:v>
                </c:pt>
                <c:pt idx="20">
                  <c:v>52.2</c:v>
                </c:pt>
                <c:pt idx="21">
                  <c:v>42.3</c:v>
                </c:pt>
                <c:pt idx="22">
                  <c:v>44.1</c:v>
                </c:pt>
                <c:pt idx="23">
                  <c:v>41.8</c:v>
                </c:pt>
                <c:pt idx="24">
                  <c:v>43.3</c:v>
                </c:pt>
                <c:pt idx="25">
                  <c:v>42.6</c:v>
                </c:pt>
                <c:pt idx="26">
                  <c:v>42.2</c:v>
                </c:pt>
                <c:pt idx="27">
                  <c:v>41.9</c:v>
                </c:pt>
                <c:pt idx="28">
                  <c:v>45.7</c:v>
                </c:pt>
                <c:pt idx="29">
                  <c:v>45.6</c:v>
                </c:pt>
                <c:pt idx="30">
                  <c:v>45.6</c:v>
                </c:pt>
                <c:pt idx="31">
                  <c:v>46.1</c:v>
                </c:pt>
                <c:pt idx="32">
                  <c:v>45.1</c:v>
                </c:pt>
                <c:pt idx="33">
                  <c:v>42.9</c:v>
                </c:pt>
                <c:pt idx="34">
                  <c:v>44.7</c:v>
                </c:pt>
                <c:pt idx="35">
                  <c:v>54.3</c:v>
                </c:pt>
                <c:pt idx="36">
                  <c:v>37.1</c:v>
                </c:pt>
                <c:pt idx="37">
                  <c:v>44.3</c:v>
                </c:pt>
                <c:pt idx="38">
                  <c:v>44.3</c:v>
                </c:pt>
                <c:pt idx="39">
                  <c:v>44.9</c:v>
                </c:pt>
                <c:pt idx="40">
                  <c:v>38.6</c:v>
                </c:pt>
                <c:pt idx="41">
                  <c:v>38.700000000000003</c:v>
                </c:pt>
                <c:pt idx="42">
                  <c:v>45.1</c:v>
                </c:pt>
                <c:pt idx="43">
                  <c:v>41.5</c:v>
                </c:pt>
                <c:pt idx="44">
                  <c:v>42.7</c:v>
                </c:pt>
                <c:pt idx="45">
                  <c:v>42.9</c:v>
                </c:pt>
                <c:pt idx="46">
                  <c:v>41.7</c:v>
                </c:pt>
                <c:pt idx="47">
                  <c:v>47.6</c:v>
                </c:pt>
                <c:pt idx="48">
                  <c:v>43.1</c:v>
                </c:pt>
                <c:pt idx="49">
                  <c:v>44.7</c:v>
                </c:pt>
                <c:pt idx="50">
                  <c:v>37.9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Лист1!$A$2:$A$52</c:f>
              <c:strCache>
                <c:ptCount val="51"/>
                <c:pt idx="0">
                  <c:v>Бугульминский р-н</c:v>
                </c:pt>
                <c:pt idx="1">
                  <c:v>Муслюмовский р-н</c:v>
                </c:pt>
                <c:pt idx="2">
                  <c:v>Апастовский р-н</c:v>
                </c:pt>
                <c:pt idx="3">
                  <c:v>Азнакаевский р-н</c:v>
                </c:pt>
                <c:pt idx="4">
                  <c:v>Арский р-н</c:v>
                </c:pt>
                <c:pt idx="5">
                  <c:v>Актанышский р-н</c:v>
                </c:pt>
                <c:pt idx="6">
                  <c:v>Кукморский р-н</c:v>
                </c:pt>
                <c:pt idx="7">
                  <c:v>Алькеевский р-н</c:v>
                </c:pt>
                <c:pt idx="8">
                  <c:v>Нурлатский р-н</c:v>
                </c:pt>
                <c:pt idx="9">
                  <c:v>Балтасинский р-н</c:v>
                </c:pt>
                <c:pt idx="10">
                  <c:v>Мензелинский р-н</c:v>
                </c:pt>
                <c:pt idx="11">
                  <c:v>Атнинский р-н</c:v>
                </c:pt>
                <c:pt idx="12">
                  <c:v>Дрожжановский р-н</c:v>
                </c:pt>
                <c:pt idx="13">
                  <c:v>Буинский р-н</c:v>
                </c:pt>
                <c:pt idx="14">
                  <c:v>Кировский р-н</c:v>
                </c:pt>
                <c:pt idx="15">
                  <c:v>Сармановский р-н</c:v>
                </c:pt>
                <c:pt idx="16">
                  <c:v>Мамадышский р-н</c:v>
                </c:pt>
                <c:pt idx="17">
                  <c:v>Елабужский р-н</c:v>
                </c:pt>
                <c:pt idx="18">
                  <c:v>Верхнеуслонский р-н</c:v>
                </c:pt>
                <c:pt idx="19">
                  <c:v>Спасский р-н</c:v>
                </c:pt>
                <c:pt idx="20">
                  <c:v>Вахитовский р-н</c:v>
                </c:pt>
                <c:pt idx="21">
                  <c:v>Тюлячинский р-н</c:v>
                </c:pt>
                <c:pt idx="22">
                  <c:v>Заинский р-н</c:v>
                </c:pt>
                <c:pt idx="23">
                  <c:v>Нижнекамский р-н</c:v>
                </c:pt>
                <c:pt idx="24">
                  <c:v>Бавлинский р-н</c:v>
                </c:pt>
                <c:pt idx="25">
                  <c:v>Альметьевский р-н</c:v>
                </c:pt>
                <c:pt idx="26">
                  <c:v>Новошешминский р-н</c:v>
                </c:pt>
                <c:pt idx="27">
                  <c:v>Чистопольский р-н</c:v>
                </c:pt>
                <c:pt idx="28">
                  <c:v>Лениногорский р-н</c:v>
                </c:pt>
                <c:pt idx="29">
                  <c:v>Приволжский р-н</c:v>
                </c:pt>
                <c:pt idx="30">
                  <c:v>Камско-Устьинский р-н</c:v>
                </c:pt>
                <c:pt idx="31">
                  <c:v>Ново-Савиновский р-н</c:v>
                </c:pt>
                <c:pt idx="32">
                  <c:v>Кайбицкий р-н</c:v>
                </c:pt>
                <c:pt idx="33">
                  <c:v>г.Набережные Челны</c:v>
                </c:pt>
                <c:pt idx="34">
                  <c:v>Высокогорский р-н</c:v>
                </c:pt>
                <c:pt idx="35">
                  <c:v>Пестречинский р-н</c:v>
                </c:pt>
                <c:pt idx="36">
                  <c:v>Менделеевский р-н</c:v>
                </c:pt>
                <c:pt idx="37">
                  <c:v>Советский р-н</c:v>
                </c:pt>
                <c:pt idx="38">
                  <c:v>Тетюшский р-н</c:v>
                </c:pt>
                <c:pt idx="39">
                  <c:v>Авиастроительный р-н</c:v>
                </c:pt>
                <c:pt idx="40">
                  <c:v>Аксубаевский р-н</c:v>
                </c:pt>
                <c:pt idx="41">
                  <c:v>Ютазинский р-н</c:v>
                </c:pt>
                <c:pt idx="42">
                  <c:v>Московский р-н</c:v>
                </c:pt>
                <c:pt idx="43">
                  <c:v>Агрызский р-н</c:v>
                </c:pt>
                <c:pt idx="44">
                  <c:v>Алексеевский р-н</c:v>
                </c:pt>
                <c:pt idx="45">
                  <c:v>Зеленодольский р-н</c:v>
                </c:pt>
                <c:pt idx="46">
                  <c:v>Рыбно-Слободский р-н</c:v>
                </c:pt>
                <c:pt idx="47">
                  <c:v>Сабинский р-н</c:v>
                </c:pt>
                <c:pt idx="48">
                  <c:v>Черемшанский р-н</c:v>
                </c:pt>
                <c:pt idx="49">
                  <c:v>Тукаевский р-н</c:v>
                </c:pt>
                <c:pt idx="50">
                  <c:v>Лаишевский р-н</c:v>
                </c:pt>
              </c:strCache>
            </c:strRef>
          </c:cat>
          <c:val>
            <c:numRef>
              <c:f>Лист1!$C$2:$C$52</c:f>
              <c:numCache>
                <c:formatCode>0.0</c:formatCode>
                <c:ptCount val="51"/>
                <c:pt idx="0">
                  <c:v>57.636842000000001</c:v>
                </c:pt>
                <c:pt idx="1">
                  <c:v>57.191859999999998</c:v>
                </c:pt>
                <c:pt idx="2">
                  <c:v>56.96</c:v>
                </c:pt>
                <c:pt idx="3">
                  <c:v>56.659609000000003</c:v>
                </c:pt>
                <c:pt idx="4">
                  <c:v>56.506756000000003</c:v>
                </c:pt>
                <c:pt idx="5">
                  <c:v>56.485942999999999</c:v>
                </c:pt>
                <c:pt idx="6">
                  <c:v>55.761273000000003</c:v>
                </c:pt>
                <c:pt idx="7">
                  <c:v>54.45</c:v>
                </c:pt>
                <c:pt idx="8">
                  <c:v>54.167740999999999</c:v>
                </c:pt>
                <c:pt idx="9">
                  <c:v>54.1</c:v>
                </c:pt>
                <c:pt idx="10">
                  <c:v>53.731034000000001</c:v>
                </c:pt>
                <c:pt idx="11">
                  <c:v>53.686273999999997</c:v>
                </c:pt>
                <c:pt idx="12">
                  <c:v>53.645738999999999</c:v>
                </c:pt>
                <c:pt idx="13">
                  <c:v>53.355843999999998</c:v>
                </c:pt>
                <c:pt idx="14">
                  <c:v>52.974567999999998</c:v>
                </c:pt>
                <c:pt idx="15">
                  <c:v>52.003400999999997</c:v>
                </c:pt>
                <c:pt idx="16">
                  <c:v>51.898147999999999</c:v>
                </c:pt>
                <c:pt idx="17">
                  <c:v>51.829456999999998</c:v>
                </c:pt>
                <c:pt idx="18">
                  <c:v>51.360902000000003</c:v>
                </c:pt>
                <c:pt idx="19">
                  <c:v>51.174467999999997</c:v>
                </c:pt>
                <c:pt idx="20">
                  <c:v>50.972704</c:v>
                </c:pt>
                <c:pt idx="21">
                  <c:v>50.823529000000001</c:v>
                </c:pt>
                <c:pt idx="22">
                  <c:v>50.782493000000002</c:v>
                </c:pt>
                <c:pt idx="23">
                  <c:v>50.509641000000002</c:v>
                </c:pt>
                <c:pt idx="24">
                  <c:v>50.453550999999997</c:v>
                </c:pt>
                <c:pt idx="25">
                  <c:v>50.358603000000002</c:v>
                </c:pt>
                <c:pt idx="26">
                  <c:v>49.935913999999997</c:v>
                </c:pt>
                <c:pt idx="27">
                  <c:v>49.650485000000003</c:v>
                </c:pt>
                <c:pt idx="28">
                  <c:v>49.572201999999997</c:v>
                </c:pt>
                <c:pt idx="29">
                  <c:v>49.332082</c:v>
                </c:pt>
                <c:pt idx="30">
                  <c:v>49.108527000000002</c:v>
                </c:pt>
                <c:pt idx="31">
                  <c:v>49.072868</c:v>
                </c:pt>
                <c:pt idx="32">
                  <c:v>48.942307</c:v>
                </c:pt>
                <c:pt idx="33">
                  <c:v>48.840311</c:v>
                </c:pt>
                <c:pt idx="34">
                  <c:v>48.778194999999997</c:v>
                </c:pt>
                <c:pt idx="35">
                  <c:v>48.769531000000001</c:v>
                </c:pt>
                <c:pt idx="36">
                  <c:v>48.513333000000003</c:v>
                </c:pt>
                <c:pt idx="37">
                  <c:v>48.225890999999997</c:v>
                </c:pt>
                <c:pt idx="38">
                  <c:v>47.753163999999998</c:v>
                </c:pt>
                <c:pt idx="39">
                  <c:v>47.709218999999997</c:v>
                </c:pt>
                <c:pt idx="40">
                  <c:v>47.692307</c:v>
                </c:pt>
                <c:pt idx="41">
                  <c:v>47.619422</c:v>
                </c:pt>
                <c:pt idx="42">
                  <c:v>47.403553000000002</c:v>
                </c:pt>
                <c:pt idx="43">
                  <c:v>47.088540999999999</c:v>
                </c:pt>
                <c:pt idx="44">
                  <c:v>46.858024</c:v>
                </c:pt>
                <c:pt idx="45">
                  <c:v>46.232501999999997</c:v>
                </c:pt>
                <c:pt idx="46">
                  <c:v>45.7</c:v>
                </c:pt>
                <c:pt idx="47">
                  <c:v>45.675798999999998</c:v>
                </c:pt>
                <c:pt idx="48">
                  <c:v>45.477418999999998</c:v>
                </c:pt>
                <c:pt idx="49">
                  <c:v>44.072915999999999</c:v>
                </c:pt>
                <c:pt idx="50">
                  <c:v>40.906976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570048"/>
        <c:axId val="35571584"/>
      </c:barChart>
      <c:catAx>
        <c:axId val="3557004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000" b="1"/>
            </a:pPr>
            <a:endParaRPr lang="ru-RU"/>
          </a:p>
        </c:txPr>
        <c:crossAx val="35571584"/>
        <c:crosses val="autoZero"/>
        <c:auto val="1"/>
        <c:lblAlgn val="ctr"/>
        <c:lblOffset val="100"/>
        <c:noMultiLvlLbl val="0"/>
      </c:catAx>
      <c:valAx>
        <c:axId val="35571584"/>
        <c:scaling>
          <c:orientation val="minMax"/>
          <c:max val="60"/>
          <c:min val="37.5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3557004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867868051090864E-2"/>
          <c:y val="1.6225140641448858E-2"/>
          <c:w val="0.93612128251687876"/>
          <c:h val="0.524327326597786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Ср. оц.</c:v>
                </c:pt>
              </c:strCache>
            </c:strRef>
          </c:tx>
          <c:invertIfNegative val="0"/>
          <c:cat>
            <c:strRef>
              <c:f>Лист1!$A$2:$A$52</c:f>
              <c:strCache>
                <c:ptCount val="51"/>
                <c:pt idx="0">
                  <c:v>Мамадышский</c:v>
                </c:pt>
                <c:pt idx="1">
                  <c:v>Арский</c:v>
                </c:pt>
                <c:pt idx="2">
                  <c:v>Заинский</c:v>
                </c:pt>
                <c:pt idx="3">
                  <c:v>Вахитовский</c:v>
                </c:pt>
                <c:pt idx="4">
                  <c:v>Бугульминский</c:v>
                </c:pt>
                <c:pt idx="5">
                  <c:v>Атнинский</c:v>
                </c:pt>
                <c:pt idx="6">
                  <c:v>Московский</c:v>
                </c:pt>
                <c:pt idx="7">
                  <c:v>Пестречинский</c:v>
                </c:pt>
                <c:pt idx="8">
                  <c:v>Ново - Савиновский</c:v>
                </c:pt>
                <c:pt idx="9">
                  <c:v>Авиастроительный</c:v>
                </c:pt>
                <c:pt idx="10">
                  <c:v>Верхнеуслонский</c:v>
                </c:pt>
                <c:pt idx="11">
                  <c:v>Советский</c:v>
                </c:pt>
                <c:pt idx="12">
                  <c:v>Альметьевский</c:v>
                </c:pt>
                <c:pt idx="13">
                  <c:v>Муслюмовский</c:v>
                </c:pt>
                <c:pt idx="14">
                  <c:v>Приволжский</c:v>
                </c:pt>
                <c:pt idx="15">
                  <c:v>Балтасинский</c:v>
                </c:pt>
                <c:pt idx="16">
                  <c:v>Елабужский</c:v>
                </c:pt>
                <c:pt idx="17">
                  <c:v>г.Набережные Челны</c:v>
                </c:pt>
                <c:pt idx="18">
                  <c:v>Кукморский</c:v>
                </c:pt>
                <c:pt idx="19">
                  <c:v>Нижнекамский</c:v>
                </c:pt>
                <c:pt idx="20">
                  <c:v>Кировский</c:v>
                </c:pt>
                <c:pt idx="21">
                  <c:v>Высокогорский</c:v>
                </c:pt>
                <c:pt idx="22">
                  <c:v>Азнакаевский</c:v>
                </c:pt>
                <c:pt idx="23">
                  <c:v>Зеленодольский</c:v>
                </c:pt>
                <c:pt idx="24">
                  <c:v>Лениногорский</c:v>
                </c:pt>
                <c:pt idx="25">
                  <c:v>Актанышский</c:v>
                </c:pt>
                <c:pt idx="26">
                  <c:v>Новошешминский</c:v>
                </c:pt>
                <c:pt idx="27">
                  <c:v>Буинский</c:v>
                </c:pt>
                <c:pt idx="28">
                  <c:v>Сармановский</c:v>
                </c:pt>
                <c:pt idx="29">
                  <c:v>Спасский</c:v>
                </c:pt>
                <c:pt idx="30">
                  <c:v>Мензелинский</c:v>
                </c:pt>
                <c:pt idx="31">
                  <c:v>Камско - Устьинский</c:v>
                </c:pt>
                <c:pt idx="32">
                  <c:v>Сабинский</c:v>
                </c:pt>
                <c:pt idx="33">
                  <c:v>Чистопольский</c:v>
                </c:pt>
                <c:pt idx="34">
                  <c:v>Кайбицкий</c:v>
                </c:pt>
                <c:pt idx="35">
                  <c:v>Алькеевский</c:v>
                </c:pt>
                <c:pt idx="36">
                  <c:v>Тукаевский</c:v>
                </c:pt>
                <c:pt idx="37">
                  <c:v>Нурлатский</c:v>
                </c:pt>
                <c:pt idx="38">
                  <c:v>Агрызский</c:v>
                </c:pt>
                <c:pt idx="39">
                  <c:v>Бавлинский</c:v>
                </c:pt>
                <c:pt idx="40">
                  <c:v>Тетюшский</c:v>
                </c:pt>
                <c:pt idx="41">
                  <c:v>Апастовский</c:v>
                </c:pt>
                <c:pt idx="42">
                  <c:v>Дрожжановский</c:v>
                </c:pt>
                <c:pt idx="43">
                  <c:v>Черемшанский</c:v>
                </c:pt>
                <c:pt idx="44">
                  <c:v>Менделеевский</c:v>
                </c:pt>
                <c:pt idx="45">
                  <c:v>Лаишевский</c:v>
                </c:pt>
                <c:pt idx="46">
                  <c:v>Тюлячинский</c:v>
                </c:pt>
                <c:pt idx="47">
                  <c:v>Ютазинский</c:v>
                </c:pt>
                <c:pt idx="48">
                  <c:v>Алексеевский</c:v>
                </c:pt>
                <c:pt idx="49">
                  <c:v>Аксубаевский</c:v>
                </c:pt>
                <c:pt idx="50">
                  <c:v>Рыбно - Слободской</c:v>
                </c:pt>
              </c:strCache>
            </c:strRef>
          </c:cat>
          <c:val>
            <c:numRef>
              <c:f>Лист1!$B$2:$B$52</c:f>
              <c:numCache>
                <c:formatCode>0.00</c:formatCode>
                <c:ptCount val="51"/>
                <c:pt idx="0">
                  <c:v>3.8441064638783269</c:v>
                </c:pt>
                <c:pt idx="1">
                  <c:v>3.8083916083916085</c:v>
                </c:pt>
                <c:pt idx="2">
                  <c:v>3.7893738140417459</c:v>
                </c:pt>
                <c:pt idx="3">
                  <c:v>3.7885040530582166</c:v>
                </c:pt>
                <c:pt idx="4">
                  <c:v>3.758436944937833</c:v>
                </c:pt>
                <c:pt idx="5">
                  <c:v>3.6815642458100557</c:v>
                </c:pt>
                <c:pt idx="6">
                  <c:v>3.6360211002260741</c:v>
                </c:pt>
                <c:pt idx="7">
                  <c:v>3.6184615384615384</c:v>
                </c:pt>
                <c:pt idx="8">
                  <c:v>3.6124610591900312</c:v>
                </c:pt>
                <c:pt idx="9">
                  <c:v>3.6113402061855671</c:v>
                </c:pt>
                <c:pt idx="10">
                  <c:v>3.5930232558139537</c:v>
                </c:pt>
                <c:pt idx="11">
                  <c:v>3.5798898071625342</c:v>
                </c:pt>
                <c:pt idx="12">
                  <c:v>3.5717102020699851</c:v>
                </c:pt>
                <c:pt idx="13">
                  <c:v>3.5488721804511276</c:v>
                </c:pt>
                <c:pt idx="14">
                  <c:v>3.5464387464387466</c:v>
                </c:pt>
                <c:pt idx="15">
                  <c:v>3.5302713987473906</c:v>
                </c:pt>
                <c:pt idx="16">
                  <c:v>3.494805194805195</c:v>
                </c:pt>
                <c:pt idx="17">
                  <c:v>3.4919423240033929</c:v>
                </c:pt>
                <c:pt idx="18">
                  <c:v>3.477401129943503</c:v>
                </c:pt>
                <c:pt idx="19">
                  <c:v>3.454652996845426</c:v>
                </c:pt>
                <c:pt idx="20">
                  <c:v>3.4213075060532687</c:v>
                </c:pt>
                <c:pt idx="21">
                  <c:v>3.4206349206349205</c:v>
                </c:pt>
                <c:pt idx="22">
                  <c:v>3.3987577639751554</c:v>
                </c:pt>
                <c:pt idx="23">
                  <c:v>3.3886120996441282</c:v>
                </c:pt>
                <c:pt idx="24">
                  <c:v>3.3864894795127354</c:v>
                </c:pt>
                <c:pt idx="25">
                  <c:v>3.3863080684596576</c:v>
                </c:pt>
                <c:pt idx="26">
                  <c:v>3.377952755905512</c:v>
                </c:pt>
                <c:pt idx="27">
                  <c:v>3.3743016759776538</c:v>
                </c:pt>
                <c:pt idx="28">
                  <c:v>3.3609865470852016</c:v>
                </c:pt>
                <c:pt idx="29">
                  <c:v>3.3539823008849559</c:v>
                </c:pt>
                <c:pt idx="30">
                  <c:v>3.3469387755102042</c:v>
                </c:pt>
                <c:pt idx="31">
                  <c:v>3.3438914027149322</c:v>
                </c:pt>
                <c:pt idx="32">
                  <c:v>3.3384615384615386</c:v>
                </c:pt>
                <c:pt idx="33">
                  <c:v>3.3236994219653178</c:v>
                </c:pt>
                <c:pt idx="34">
                  <c:v>3.312820512820513</c:v>
                </c:pt>
                <c:pt idx="35">
                  <c:v>3.3122923588039868</c:v>
                </c:pt>
                <c:pt idx="36">
                  <c:v>3.3100303951367782</c:v>
                </c:pt>
                <c:pt idx="37">
                  <c:v>3.306518723994452</c:v>
                </c:pt>
                <c:pt idx="38">
                  <c:v>3.29</c:v>
                </c:pt>
                <c:pt idx="39">
                  <c:v>3.2833787465940056</c:v>
                </c:pt>
                <c:pt idx="40">
                  <c:v>3.2740740740740741</c:v>
                </c:pt>
                <c:pt idx="41">
                  <c:v>3.2723404255319148</c:v>
                </c:pt>
                <c:pt idx="42">
                  <c:v>3.2632911392405064</c:v>
                </c:pt>
                <c:pt idx="43">
                  <c:v>3.2479338842975207</c:v>
                </c:pt>
                <c:pt idx="44">
                  <c:v>3.2132564841498561</c:v>
                </c:pt>
                <c:pt idx="45">
                  <c:v>3.2090395480225991</c:v>
                </c:pt>
                <c:pt idx="46">
                  <c:v>3.1831683168316833</c:v>
                </c:pt>
                <c:pt idx="47">
                  <c:v>3.1596958174904941</c:v>
                </c:pt>
                <c:pt idx="48">
                  <c:v>3.1348684210526314</c:v>
                </c:pt>
                <c:pt idx="49">
                  <c:v>3.1075949367088609</c:v>
                </c:pt>
                <c:pt idx="50">
                  <c:v>3.0854700854700856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617408"/>
        <c:axId val="35633024"/>
      </c:barChart>
      <c:catAx>
        <c:axId val="356174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>
                <a:solidFill>
                  <a:schemeClr val="tx1"/>
                </a:solidFill>
              </a:defRPr>
            </a:pPr>
            <a:endParaRPr lang="ru-RU"/>
          </a:p>
        </c:txPr>
        <c:crossAx val="35633024"/>
        <c:crosses val="autoZero"/>
        <c:auto val="1"/>
        <c:lblAlgn val="ctr"/>
        <c:lblOffset val="100"/>
        <c:noMultiLvlLbl val="0"/>
      </c:catAx>
      <c:valAx>
        <c:axId val="35633024"/>
        <c:scaling>
          <c:orientation val="minMax"/>
          <c:min val="3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35617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313517987983123E-2"/>
          <c:y val="0.16303699787072895"/>
          <c:w val="0.93612128251687876"/>
          <c:h val="0.442052674450176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Ср. оц.</c:v>
                </c:pt>
              </c:strCache>
            </c:strRef>
          </c:tx>
          <c:invertIfNegative val="0"/>
          <c:cat>
            <c:strRef>
              <c:f>Лист1!$A$2:$A$52</c:f>
              <c:strCache>
                <c:ptCount val="51"/>
                <c:pt idx="0">
                  <c:v>Арский</c:v>
                </c:pt>
                <c:pt idx="1">
                  <c:v>Апастовский</c:v>
                </c:pt>
                <c:pt idx="2">
                  <c:v>Мамадышский</c:v>
                </c:pt>
                <c:pt idx="3">
                  <c:v>Пестречинский</c:v>
                </c:pt>
                <c:pt idx="4">
                  <c:v>Азнакаевский</c:v>
                </c:pt>
                <c:pt idx="5">
                  <c:v>Балтасинский</c:v>
                </c:pt>
                <c:pt idx="6">
                  <c:v>Актанышский</c:v>
                </c:pt>
                <c:pt idx="7">
                  <c:v>Алькеевский</c:v>
                </c:pt>
                <c:pt idx="8">
                  <c:v>Дрожжановский</c:v>
                </c:pt>
                <c:pt idx="9">
                  <c:v>Кукморский</c:v>
                </c:pt>
                <c:pt idx="10">
                  <c:v>Буинский</c:v>
                </c:pt>
                <c:pt idx="11">
                  <c:v>Сабинский</c:v>
                </c:pt>
                <c:pt idx="12">
                  <c:v>Заинский</c:v>
                </c:pt>
                <c:pt idx="13">
                  <c:v>Новошешминский</c:v>
                </c:pt>
                <c:pt idx="14">
                  <c:v>Вахитовский</c:v>
                </c:pt>
                <c:pt idx="15">
                  <c:v>Альметьевский</c:v>
                </c:pt>
                <c:pt idx="16">
                  <c:v>Верхнеуслонский</c:v>
                </c:pt>
                <c:pt idx="17">
                  <c:v>Спасский</c:v>
                </c:pt>
                <c:pt idx="18">
                  <c:v>Муслюмовский</c:v>
                </c:pt>
                <c:pt idx="19">
                  <c:v>Кайбицкий</c:v>
                </c:pt>
                <c:pt idx="20">
                  <c:v>Советский</c:v>
                </c:pt>
                <c:pt idx="21">
                  <c:v>Сармановский</c:v>
                </c:pt>
                <c:pt idx="22">
                  <c:v>Атнинский</c:v>
                </c:pt>
                <c:pt idx="23">
                  <c:v>Бавлинский</c:v>
                </c:pt>
                <c:pt idx="24">
                  <c:v>Елабужский</c:v>
                </c:pt>
                <c:pt idx="25">
                  <c:v>Кировский</c:v>
                </c:pt>
                <c:pt idx="26">
                  <c:v>Нурлатский</c:v>
                </c:pt>
                <c:pt idx="27">
                  <c:v>Тюлячинский</c:v>
                </c:pt>
                <c:pt idx="28">
                  <c:v>Тукаевский</c:v>
                </c:pt>
                <c:pt idx="29">
                  <c:v>Ново - Савиновский</c:v>
                </c:pt>
                <c:pt idx="30">
                  <c:v>Зеленодольский</c:v>
                </c:pt>
                <c:pt idx="31">
                  <c:v>Бугульминский</c:v>
                </c:pt>
                <c:pt idx="32">
                  <c:v>Московский</c:v>
                </c:pt>
                <c:pt idx="33">
                  <c:v>Приволжский</c:v>
                </c:pt>
                <c:pt idx="34">
                  <c:v>Высокогорский</c:v>
                </c:pt>
                <c:pt idx="35">
                  <c:v>Авиастроительный</c:v>
                </c:pt>
                <c:pt idx="36">
                  <c:v>г.Набережные Челны</c:v>
                </c:pt>
                <c:pt idx="37">
                  <c:v>Чистопольский</c:v>
                </c:pt>
                <c:pt idx="38">
                  <c:v>Камско - Устьинский</c:v>
                </c:pt>
                <c:pt idx="39">
                  <c:v>Нижнекамский</c:v>
                </c:pt>
                <c:pt idx="40">
                  <c:v>Черемшанский</c:v>
                </c:pt>
                <c:pt idx="41">
                  <c:v>Рыбно - Слободской</c:v>
                </c:pt>
                <c:pt idx="42">
                  <c:v>Алексеевский</c:v>
                </c:pt>
                <c:pt idx="43">
                  <c:v>Мензелинский</c:v>
                </c:pt>
                <c:pt idx="44">
                  <c:v>Тетюшский</c:v>
                </c:pt>
                <c:pt idx="45">
                  <c:v>Лениногорский</c:v>
                </c:pt>
                <c:pt idx="46">
                  <c:v>Аксубаевский</c:v>
                </c:pt>
                <c:pt idx="47">
                  <c:v>Ютазинский</c:v>
                </c:pt>
                <c:pt idx="48">
                  <c:v>Менделеевский</c:v>
                </c:pt>
                <c:pt idx="49">
                  <c:v>Агрызский</c:v>
                </c:pt>
                <c:pt idx="50">
                  <c:v>Лаишевский</c:v>
                </c:pt>
              </c:strCache>
            </c:strRef>
          </c:cat>
          <c:val>
            <c:numRef>
              <c:f>Лист1!$B$2:$B$52</c:f>
              <c:numCache>
                <c:formatCode>0.00</c:formatCode>
                <c:ptCount val="51"/>
                <c:pt idx="0">
                  <c:v>4.5090909090909088</c:v>
                </c:pt>
                <c:pt idx="1">
                  <c:v>4.4723404255319146</c:v>
                </c:pt>
                <c:pt idx="2">
                  <c:v>4.3231939163498101</c:v>
                </c:pt>
                <c:pt idx="3">
                  <c:v>4.32</c:v>
                </c:pt>
                <c:pt idx="4">
                  <c:v>4.2583850931677016</c:v>
                </c:pt>
                <c:pt idx="5">
                  <c:v>4.2233820459290188</c:v>
                </c:pt>
                <c:pt idx="6">
                  <c:v>4.1980440097799514</c:v>
                </c:pt>
                <c:pt idx="7">
                  <c:v>4.1357615894039732</c:v>
                </c:pt>
                <c:pt idx="8">
                  <c:v>4.10379746835443</c:v>
                </c:pt>
                <c:pt idx="9">
                  <c:v>4.1031073446327682</c:v>
                </c:pt>
                <c:pt idx="10">
                  <c:v>4.1024208566108005</c:v>
                </c:pt>
                <c:pt idx="11">
                  <c:v>4.0505494505494504</c:v>
                </c:pt>
                <c:pt idx="12">
                  <c:v>4.0417457305502849</c:v>
                </c:pt>
                <c:pt idx="13">
                  <c:v>4.0393700787401574</c:v>
                </c:pt>
                <c:pt idx="14">
                  <c:v>4.0036873156342185</c:v>
                </c:pt>
                <c:pt idx="15">
                  <c:v>3.9847140039447733</c:v>
                </c:pt>
                <c:pt idx="16">
                  <c:v>3.9825581395348837</c:v>
                </c:pt>
                <c:pt idx="17">
                  <c:v>3.9734513274336285</c:v>
                </c:pt>
                <c:pt idx="18">
                  <c:v>3.9436090225563909</c:v>
                </c:pt>
                <c:pt idx="19">
                  <c:v>3.9230769230769229</c:v>
                </c:pt>
                <c:pt idx="20">
                  <c:v>3.9224770642201836</c:v>
                </c:pt>
                <c:pt idx="21">
                  <c:v>3.8921348314606741</c:v>
                </c:pt>
                <c:pt idx="22">
                  <c:v>3.8820224719101124</c:v>
                </c:pt>
                <c:pt idx="23">
                  <c:v>3.8637602179836512</c:v>
                </c:pt>
                <c:pt idx="24">
                  <c:v>3.7896103896103894</c:v>
                </c:pt>
                <c:pt idx="25">
                  <c:v>3.7406060606060607</c:v>
                </c:pt>
                <c:pt idx="26">
                  <c:v>3.7152777777777777</c:v>
                </c:pt>
                <c:pt idx="27">
                  <c:v>3.6930693069306932</c:v>
                </c:pt>
                <c:pt idx="28">
                  <c:v>3.6899696048632218</c:v>
                </c:pt>
                <c:pt idx="29">
                  <c:v>3.6864089775561095</c:v>
                </c:pt>
                <c:pt idx="30">
                  <c:v>3.6612099644128113</c:v>
                </c:pt>
                <c:pt idx="31">
                  <c:v>3.6349911190053286</c:v>
                </c:pt>
                <c:pt idx="32">
                  <c:v>3.6058779201205726</c:v>
                </c:pt>
                <c:pt idx="33">
                  <c:v>3.5994301994301994</c:v>
                </c:pt>
                <c:pt idx="34">
                  <c:v>3.5952380952380953</c:v>
                </c:pt>
                <c:pt idx="35">
                  <c:v>3.5793814432989692</c:v>
                </c:pt>
                <c:pt idx="36">
                  <c:v>3.5620097519609923</c:v>
                </c:pt>
                <c:pt idx="37">
                  <c:v>3.5606936416184971</c:v>
                </c:pt>
                <c:pt idx="38">
                  <c:v>3.5475113122171944</c:v>
                </c:pt>
                <c:pt idx="39">
                  <c:v>3.5208825847123721</c:v>
                </c:pt>
                <c:pt idx="40">
                  <c:v>3.450413223140496</c:v>
                </c:pt>
                <c:pt idx="41">
                  <c:v>3.433048433048433</c:v>
                </c:pt>
                <c:pt idx="42">
                  <c:v>3.361842105263158</c:v>
                </c:pt>
                <c:pt idx="43">
                  <c:v>3.3401360544217686</c:v>
                </c:pt>
                <c:pt idx="44">
                  <c:v>3.2777777777777777</c:v>
                </c:pt>
                <c:pt idx="45">
                  <c:v>3.248062015503876</c:v>
                </c:pt>
                <c:pt idx="46">
                  <c:v>3.2468354430379747</c:v>
                </c:pt>
                <c:pt idx="47">
                  <c:v>3.2319391634980987</c:v>
                </c:pt>
                <c:pt idx="48">
                  <c:v>3.1527377521613831</c:v>
                </c:pt>
                <c:pt idx="49">
                  <c:v>3.078590785907859</c:v>
                </c:pt>
                <c:pt idx="50">
                  <c:v>2.9039548022598871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565504"/>
        <c:axId val="40628608"/>
      </c:barChart>
      <c:catAx>
        <c:axId val="1185655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>
                <a:solidFill>
                  <a:schemeClr val="tx1"/>
                </a:solidFill>
              </a:defRPr>
            </a:pPr>
            <a:endParaRPr lang="ru-RU"/>
          </a:p>
        </c:txPr>
        <c:crossAx val="40628608"/>
        <c:crosses val="autoZero"/>
        <c:auto val="1"/>
        <c:lblAlgn val="ctr"/>
        <c:lblOffset val="100"/>
        <c:noMultiLvlLbl val="0"/>
      </c:catAx>
      <c:valAx>
        <c:axId val="40628608"/>
        <c:scaling>
          <c:orientation val="minMax"/>
          <c:max val="4.5999999999999996"/>
          <c:min val="2.5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18565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Лист1!$B$3</c:f>
              <c:strCache>
                <c:ptCount val="1"/>
                <c:pt idx="0">
                  <c:v>2010 год</c:v>
                </c:pt>
              </c:strCache>
            </c:strRef>
          </c:tx>
          <c:invertIfNegative val="0"/>
          <c:cat>
            <c:strRef>
              <c:f>Лист1!$A$4:$A$22</c:f>
              <c:strCache>
                <c:ptCount val="19"/>
                <c:pt idx="0">
                  <c:v>Мамадышский</c:v>
                </c:pt>
                <c:pt idx="1">
                  <c:v>Заинский</c:v>
                </c:pt>
                <c:pt idx="2">
                  <c:v>Вахитовский</c:v>
                </c:pt>
                <c:pt idx="3">
                  <c:v>Бугульминский</c:v>
                </c:pt>
                <c:pt idx="4">
                  <c:v>Московский</c:v>
                </c:pt>
                <c:pt idx="5">
                  <c:v>Ново - Савиновский</c:v>
                </c:pt>
                <c:pt idx="6">
                  <c:v>Авиастроительный</c:v>
                </c:pt>
                <c:pt idx="7">
                  <c:v>Советский</c:v>
                </c:pt>
                <c:pt idx="8">
                  <c:v>Альметьевский</c:v>
                </c:pt>
                <c:pt idx="9">
                  <c:v>Приволжский</c:v>
                </c:pt>
                <c:pt idx="10">
                  <c:v>Балтасинский</c:v>
                </c:pt>
                <c:pt idx="11">
                  <c:v>Елабужский</c:v>
                </c:pt>
                <c:pt idx="12">
                  <c:v>г.Набережные Челны</c:v>
                </c:pt>
                <c:pt idx="13">
                  <c:v>Нижнекамский</c:v>
                </c:pt>
                <c:pt idx="14">
                  <c:v>Кировский</c:v>
                </c:pt>
                <c:pt idx="15">
                  <c:v>Зеленодольский</c:v>
                </c:pt>
                <c:pt idx="16">
                  <c:v>Лениногорский</c:v>
                </c:pt>
                <c:pt idx="17">
                  <c:v>Мензелинский</c:v>
                </c:pt>
                <c:pt idx="18">
                  <c:v>Чистопольский</c:v>
                </c:pt>
              </c:strCache>
            </c:strRef>
          </c:cat>
          <c:val>
            <c:numRef>
              <c:f>Лист1!$B$4:$B$22</c:f>
              <c:numCache>
                <c:formatCode>General</c:formatCode>
                <c:ptCount val="19"/>
                <c:pt idx="0">
                  <c:v>3.38</c:v>
                </c:pt>
                <c:pt idx="1">
                  <c:v>3.51</c:v>
                </c:pt>
                <c:pt idx="2">
                  <c:v>3.71</c:v>
                </c:pt>
                <c:pt idx="3">
                  <c:v>3.54</c:v>
                </c:pt>
                <c:pt idx="4">
                  <c:v>3.49</c:v>
                </c:pt>
                <c:pt idx="5">
                  <c:v>3.46</c:v>
                </c:pt>
                <c:pt idx="6">
                  <c:v>3.37</c:v>
                </c:pt>
                <c:pt idx="7">
                  <c:v>3.39</c:v>
                </c:pt>
                <c:pt idx="8">
                  <c:v>3.22</c:v>
                </c:pt>
                <c:pt idx="9">
                  <c:v>3.36</c:v>
                </c:pt>
                <c:pt idx="10">
                  <c:v>3.54</c:v>
                </c:pt>
                <c:pt idx="11">
                  <c:v>3.38</c:v>
                </c:pt>
                <c:pt idx="12">
                  <c:v>3.34</c:v>
                </c:pt>
                <c:pt idx="13">
                  <c:v>3.35</c:v>
                </c:pt>
                <c:pt idx="14">
                  <c:v>3.36</c:v>
                </c:pt>
                <c:pt idx="15">
                  <c:v>3.28</c:v>
                </c:pt>
                <c:pt idx="16">
                  <c:v>3.34</c:v>
                </c:pt>
                <c:pt idx="17">
                  <c:v>3.04</c:v>
                </c:pt>
                <c:pt idx="18">
                  <c:v>3.01</c:v>
                </c:pt>
              </c:numCache>
            </c:numRef>
          </c:val>
        </c:ser>
        <c:ser>
          <c:idx val="1"/>
          <c:order val="1"/>
          <c:tx>
            <c:strRef>
              <c:f>Лист1!$C$3</c:f>
              <c:strCache>
                <c:ptCount val="1"/>
                <c:pt idx="0">
                  <c:v>2011 год</c:v>
                </c:pt>
              </c:strCache>
            </c:strRef>
          </c:tx>
          <c:invertIfNegative val="0"/>
          <c:cat>
            <c:strRef>
              <c:f>Лист1!$A$4:$A$22</c:f>
              <c:strCache>
                <c:ptCount val="19"/>
                <c:pt idx="0">
                  <c:v>Мамадышский</c:v>
                </c:pt>
                <c:pt idx="1">
                  <c:v>Заинский</c:v>
                </c:pt>
                <c:pt idx="2">
                  <c:v>Вахитовский</c:v>
                </c:pt>
                <c:pt idx="3">
                  <c:v>Бугульминский</c:v>
                </c:pt>
                <c:pt idx="4">
                  <c:v>Московский</c:v>
                </c:pt>
                <c:pt idx="5">
                  <c:v>Ново - Савиновский</c:v>
                </c:pt>
                <c:pt idx="6">
                  <c:v>Авиастроительный</c:v>
                </c:pt>
                <c:pt idx="7">
                  <c:v>Советский</c:v>
                </c:pt>
                <c:pt idx="8">
                  <c:v>Альметьевский</c:v>
                </c:pt>
                <c:pt idx="9">
                  <c:v>Приволжский</c:v>
                </c:pt>
                <c:pt idx="10">
                  <c:v>Балтасинский</c:v>
                </c:pt>
                <c:pt idx="11">
                  <c:v>Елабужский</c:v>
                </c:pt>
                <c:pt idx="12">
                  <c:v>г.Набережные Челны</c:v>
                </c:pt>
                <c:pt idx="13">
                  <c:v>Нижнекамский</c:v>
                </c:pt>
                <c:pt idx="14">
                  <c:v>Кировский</c:v>
                </c:pt>
                <c:pt idx="15">
                  <c:v>Зеленодольский</c:v>
                </c:pt>
                <c:pt idx="16">
                  <c:v>Лениногорский</c:v>
                </c:pt>
                <c:pt idx="17">
                  <c:v>Мензелинский</c:v>
                </c:pt>
                <c:pt idx="18">
                  <c:v>Чистопольский</c:v>
                </c:pt>
              </c:strCache>
            </c:strRef>
          </c:cat>
          <c:val>
            <c:numRef>
              <c:f>Лист1!$C$4:$C$22</c:f>
              <c:numCache>
                <c:formatCode>General</c:formatCode>
                <c:ptCount val="19"/>
                <c:pt idx="0">
                  <c:v>3.84</c:v>
                </c:pt>
                <c:pt idx="1">
                  <c:v>3.79</c:v>
                </c:pt>
                <c:pt idx="2">
                  <c:v>3.79</c:v>
                </c:pt>
                <c:pt idx="3">
                  <c:v>3.76</c:v>
                </c:pt>
                <c:pt idx="4">
                  <c:v>3.64</c:v>
                </c:pt>
                <c:pt idx="5">
                  <c:v>3.61</c:v>
                </c:pt>
                <c:pt idx="6">
                  <c:v>3.61</c:v>
                </c:pt>
                <c:pt idx="7">
                  <c:v>3.58</c:v>
                </c:pt>
                <c:pt idx="8">
                  <c:v>3.57</c:v>
                </c:pt>
                <c:pt idx="9">
                  <c:v>3.55</c:v>
                </c:pt>
                <c:pt idx="10">
                  <c:v>3.53</c:v>
                </c:pt>
                <c:pt idx="11">
                  <c:v>3.49</c:v>
                </c:pt>
                <c:pt idx="12">
                  <c:v>3.49</c:v>
                </c:pt>
                <c:pt idx="13">
                  <c:v>3.45</c:v>
                </c:pt>
                <c:pt idx="14">
                  <c:v>3.42</c:v>
                </c:pt>
                <c:pt idx="15">
                  <c:v>3.39</c:v>
                </c:pt>
                <c:pt idx="16">
                  <c:v>3.39</c:v>
                </c:pt>
                <c:pt idx="17">
                  <c:v>3.35</c:v>
                </c:pt>
                <c:pt idx="18">
                  <c:v>3.32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687872"/>
        <c:axId val="40697856"/>
      </c:barChart>
      <c:catAx>
        <c:axId val="406878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 i="0" baseline="0"/>
            </a:pPr>
            <a:endParaRPr lang="ru-RU"/>
          </a:p>
        </c:txPr>
        <c:crossAx val="40697856"/>
        <c:crosses val="autoZero"/>
        <c:auto val="1"/>
        <c:lblAlgn val="ctr"/>
        <c:lblOffset val="100"/>
        <c:noMultiLvlLbl val="0"/>
      </c:catAx>
      <c:valAx>
        <c:axId val="40697856"/>
        <c:scaling>
          <c:orientation val="minMax"/>
          <c:max val="3.9"/>
          <c:min val="3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687872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Лист2!$B$3</c:f>
              <c:strCache>
                <c:ptCount val="1"/>
                <c:pt idx="0">
                  <c:v>2010 год</c:v>
                </c:pt>
              </c:strCache>
            </c:strRef>
          </c:tx>
          <c:invertIfNegative val="0"/>
          <c:cat>
            <c:strRef>
              <c:f>Лист2!$A$4:$A$22</c:f>
              <c:strCache>
                <c:ptCount val="19"/>
                <c:pt idx="0">
                  <c:v>Мамадышский</c:v>
                </c:pt>
                <c:pt idx="1">
                  <c:v>Балтасинский</c:v>
                </c:pt>
                <c:pt idx="2">
                  <c:v>Заинский</c:v>
                </c:pt>
                <c:pt idx="3">
                  <c:v>Вахитовский</c:v>
                </c:pt>
                <c:pt idx="4">
                  <c:v>Альметьевский</c:v>
                </c:pt>
                <c:pt idx="5">
                  <c:v>Советский</c:v>
                </c:pt>
                <c:pt idx="6">
                  <c:v>Елабужский</c:v>
                </c:pt>
                <c:pt idx="7">
                  <c:v>Кировский</c:v>
                </c:pt>
                <c:pt idx="8">
                  <c:v>Ново - Савиновский</c:v>
                </c:pt>
                <c:pt idx="9">
                  <c:v>Зеленодольский</c:v>
                </c:pt>
                <c:pt idx="10">
                  <c:v>Бугульминский</c:v>
                </c:pt>
                <c:pt idx="11">
                  <c:v>Московский</c:v>
                </c:pt>
                <c:pt idx="12">
                  <c:v>Приволжский</c:v>
                </c:pt>
                <c:pt idx="13">
                  <c:v>Авиастроительный</c:v>
                </c:pt>
                <c:pt idx="14">
                  <c:v>г.Набережные Челны</c:v>
                </c:pt>
                <c:pt idx="15">
                  <c:v>Чистопольский</c:v>
                </c:pt>
                <c:pt idx="16">
                  <c:v>Нижнекамский</c:v>
                </c:pt>
                <c:pt idx="17">
                  <c:v>Мензелинский</c:v>
                </c:pt>
                <c:pt idx="18">
                  <c:v>Лениногорский</c:v>
                </c:pt>
              </c:strCache>
            </c:strRef>
          </c:cat>
          <c:val>
            <c:numRef>
              <c:f>Лист2!$B$4:$B$22</c:f>
              <c:numCache>
                <c:formatCode>General</c:formatCode>
                <c:ptCount val="19"/>
                <c:pt idx="0">
                  <c:v>3.06</c:v>
                </c:pt>
                <c:pt idx="1">
                  <c:v>3.48</c:v>
                </c:pt>
                <c:pt idx="2">
                  <c:v>3.23</c:v>
                </c:pt>
                <c:pt idx="3">
                  <c:v>3.59</c:v>
                </c:pt>
                <c:pt idx="4">
                  <c:v>2.89</c:v>
                </c:pt>
                <c:pt idx="5">
                  <c:v>3.21</c:v>
                </c:pt>
                <c:pt idx="6">
                  <c:v>3.21</c:v>
                </c:pt>
                <c:pt idx="7">
                  <c:v>3.07</c:v>
                </c:pt>
                <c:pt idx="8">
                  <c:v>3.22</c:v>
                </c:pt>
                <c:pt idx="9">
                  <c:v>3.16</c:v>
                </c:pt>
                <c:pt idx="10">
                  <c:v>3.19</c:v>
                </c:pt>
                <c:pt idx="11">
                  <c:v>3.21</c:v>
                </c:pt>
                <c:pt idx="12">
                  <c:v>3.1</c:v>
                </c:pt>
                <c:pt idx="13">
                  <c:v>3.16</c:v>
                </c:pt>
                <c:pt idx="14">
                  <c:v>3.06</c:v>
                </c:pt>
                <c:pt idx="15">
                  <c:v>2.81</c:v>
                </c:pt>
                <c:pt idx="16">
                  <c:v>3.03</c:v>
                </c:pt>
                <c:pt idx="17">
                  <c:v>2.96</c:v>
                </c:pt>
                <c:pt idx="18">
                  <c:v>3.08</c:v>
                </c:pt>
              </c:numCache>
            </c:numRef>
          </c:val>
        </c:ser>
        <c:ser>
          <c:idx val="1"/>
          <c:order val="1"/>
          <c:tx>
            <c:strRef>
              <c:f>Лист2!$C$3</c:f>
              <c:strCache>
                <c:ptCount val="1"/>
                <c:pt idx="0">
                  <c:v>2011 год</c:v>
                </c:pt>
              </c:strCache>
            </c:strRef>
          </c:tx>
          <c:invertIfNegative val="0"/>
          <c:cat>
            <c:strRef>
              <c:f>Лист2!$A$4:$A$22</c:f>
              <c:strCache>
                <c:ptCount val="19"/>
                <c:pt idx="0">
                  <c:v>Мамадышский</c:v>
                </c:pt>
                <c:pt idx="1">
                  <c:v>Балтасинский</c:v>
                </c:pt>
                <c:pt idx="2">
                  <c:v>Заинский</c:v>
                </c:pt>
                <c:pt idx="3">
                  <c:v>Вахитовский</c:v>
                </c:pt>
                <c:pt idx="4">
                  <c:v>Альметьевский</c:v>
                </c:pt>
                <c:pt idx="5">
                  <c:v>Советский</c:v>
                </c:pt>
                <c:pt idx="6">
                  <c:v>Елабужский</c:v>
                </c:pt>
                <c:pt idx="7">
                  <c:v>Кировский</c:v>
                </c:pt>
                <c:pt idx="8">
                  <c:v>Ново - Савиновский</c:v>
                </c:pt>
                <c:pt idx="9">
                  <c:v>Зеленодольский</c:v>
                </c:pt>
                <c:pt idx="10">
                  <c:v>Бугульминский</c:v>
                </c:pt>
                <c:pt idx="11">
                  <c:v>Московский</c:v>
                </c:pt>
                <c:pt idx="12">
                  <c:v>Приволжский</c:v>
                </c:pt>
                <c:pt idx="13">
                  <c:v>Авиастроительный</c:v>
                </c:pt>
                <c:pt idx="14">
                  <c:v>г.Набережные Челны</c:v>
                </c:pt>
                <c:pt idx="15">
                  <c:v>Чистопольский</c:v>
                </c:pt>
                <c:pt idx="16">
                  <c:v>Нижнекамский</c:v>
                </c:pt>
                <c:pt idx="17">
                  <c:v>Мензелинский</c:v>
                </c:pt>
                <c:pt idx="18">
                  <c:v>Лениногорский</c:v>
                </c:pt>
              </c:strCache>
            </c:strRef>
          </c:cat>
          <c:val>
            <c:numRef>
              <c:f>Лист2!$C$4:$C$22</c:f>
              <c:numCache>
                <c:formatCode>General</c:formatCode>
                <c:ptCount val="19"/>
                <c:pt idx="0">
                  <c:v>4.32</c:v>
                </c:pt>
                <c:pt idx="1">
                  <c:v>4.22</c:v>
                </c:pt>
                <c:pt idx="2">
                  <c:v>4.04</c:v>
                </c:pt>
                <c:pt idx="3">
                  <c:v>4</c:v>
                </c:pt>
                <c:pt idx="4">
                  <c:v>3.98</c:v>
                </c:pt>
                <c:pt idx="5">
                  <c:v>3.92</c:v>
                </c:pt>
                <c:pt idx="6">
                  <c:v>3.79</c:v>
                </c:pt>
                <c:pt idx="7">
                  <c:v>3.74</c:v>
                </c:pt>
                <c:pt idx="8">
                  <c:v>3.69</c:v>
                </c:pt>
                <c:pt idx="9">
                  <c:v>3.66</c:v>
                </c:pt>
                <c:pt idx="10">
                  <c:v>3.63</c:v>
                </c:pt>
                <c:pt idx="11">
                  <c:v>3.61</c:v>
                </c:pt>
                <c:pt idx="12">
                  <c:v>3.6</c:v>
                </c:pt>
                <c:pt idx="13">
                  <c:v>3.58</c:v>
                </c:pt>
                <c:pt idx="14">
                  <c:v>3.56</c:v>
                </c:pt>
                <c:pt idx="15">
                  <c:v>3.56</c:v>
                </c:pt>
                <c:pt idx="16">
                  <c:v>3.52</c:v>
                </c:pt>
                <c:pt idx="17">
                  <c:v>3.34</c:v>
                </c:pt>
                <c:pt idx="18">
                  <c:v>3.25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805504"/>
        <c:axId val="40807040"/>
      </c:barChart>
      <c:catAx>
        <c:axId val="408055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 i="0" baseline="0"/>
            </a:pPr>
            <a:endParaRPr lang="ru-RU"/>
          </a:p>
        </c:txPr>
        <c:crossAx val="40807040"/>
        <c:crosses val="autoZero"/>
        <c:auto val="1"/>
        <c:lblAlgn val="ctr"/>
        <c:lblOffset val="100"/>
        <c:noMultiLvlLbl val="0"/>
      </c:catAx>
      <c:valAx>
        <c:axId val="40807040"/>
        <c:scaling>
          <c:orientation val="minMax"/>
          <c:max val="4.5"/>
          <c:min val="2.7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805504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867F8-0BFC-4165-A435-AFE1E9C2746A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B04B5-450A-47FF-9570-AAB1259F8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6503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EFA9E-8610-4C71-96FF-0576F9BBCC0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C667-E78D-42DE-8E89-818AFE133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692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EFA9E-8610-4C71-96FF-0576F9BBCC0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C667-E78D-42DE-8E89-818AFE133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398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EFA9E-8610-4C71-96FF-0576F9BBCC0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C667-E78D-42DE-8E89-818AFE133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399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9088"/>
            <a:ext cx="7391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DFA3B-EB7A-4134-AF10-FC0D31862B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021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EFA9E-8610-4C71-96FF-0576F9BBCC0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C667-E78D-42DE-8E89-818AFE133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321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EFA9E-8610-4C71-96FF-0576F9BBCC0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C667-E78D-42DE-8E89-818AFE133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126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EFA9E-8610-4C71-96FF-0576F9BBCC0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C667-E78D-42DE-8E89-818AFE133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07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EFA9E-8610-4C71-96FF-0576F9BBCC0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C667-E78D-42DE-8E89-818AFE133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6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EFA9E-8610-4C71-96FF-0576F9BBCC0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C667-E78D-42DE-8E89-818AFE133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88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EFA9E-8610-4C71-96FF-0576F9BBCC0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C667-E78D-42DE-8E89-818AFE133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57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EFA9E-8610-4C71-96FF-0576F9BBCC0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C667-E78D-42DE-8E89-818AFE133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73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EFA9E-8610-4C71-96FF-0576F9BBCC0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C667-E78D-42DE-8E89-818AFE133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440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EFA9E-8610-4C71-96FF-0576F9BBCC09}" type="datetimeFigureOut">
              <a:rPr lang="ru-RU" smtClean="0"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4C667-E78D-42DE-8E89-818AFE133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86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mon.tatar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 итогах проведения ЕГЭ и ГИА-9 в новой форме в 2011 году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3886200"/>
            <a:ext cx="6192688" cy="17526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И.И.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Галиаскар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начальник управления общего образования</a:t>
            </a: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Министерства образования и науки Республики Татарстан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5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152400"/>
            <a:ext cx="81534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Times New Roman"/>
                <a:cs typeface="Times New Roman"/>
              </a:rPr>
              <a:t>Численность  участников ГИА-9 в  новой форме</a:t>
            </a:r>
          </a:p>
          <a:p>
            <a:pPr algn="ctr">
              <a:defRPr/>
            </a:pPr>
            <a:r>
              <a:rPr lang="ru-RU" sz="24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Times New Roman"/>
                <a:cs typeface="Times New Roman"/>
              </a:rPr>
              <a:t>2008-2011 гг.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06507"/>
            <a:ext cx="7848600" cy="4837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082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ctrTitle"/>
          </p:nvPr>
        </p:nvSpPr>
        <p:spPr>
          <a:xfrm>
            <a:off x="762000" y="228600"/>
            <a:ext cx="7772400" cy="10668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Численность участников ГИА-9 в новой форме</a:t>
            </a:r>
            <a:br>
              <a:rPr lang="ru-RU" sz="24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предметам</a:t>
            </a:r>
            <a:endParaRPr lang="ru-RU" sz="24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292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7848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753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13775"/>
              </p:ext>
            </p:extLst>
          </p:nvPr>
        </p:nvGraphicFramePr>
        <p:xfrm>
          <a:off x="16184" y="938710"/>
          <a:ext cx="9236336" cy="5165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39552" y="332656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algn="ctr"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Результаты ГИА-9 (средняя оценка) по русскому языку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 муниципальном разрезе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467546" y="2272557"/>
            <a:ext cx="8676454" cy="7169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724128" y="1772816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РТ - 3,49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0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5055375"/>
              </p:ext>
            </p:extLst>
          </p:nvPr>
        </p:nvGraphicFramePr>
        <p:xfrm>
          <a:off x="179512" y="1124745"/>
          <a:ext cx="8964488" cy="4896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87624" y="332656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algn="ctr"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Результаты ГИА-9 (средняя оценка) по </a:t>
            </a:r>
            <a:r>
              <a:rPr lang="ru-RU" dirty="0" smtClean="0">
                <a:solidFill>
                  <a:schemeClr val="tx1"/>
                </a:solidFill>
              </a:rPr>
              <a:t>математике в муниципальном разрезе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611562" y="2801789"/>
            <a:ext cx="842493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938317" y="2365722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РТ - 3,74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86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3966170"/>
              </p:ext>
            </p:extLst>
          </p:nvPr>
        </p:nvGraphicFramePr>
        <p:xfrm>
          <a:off x="107504" y="1196753"/>
          <a:ext cx="885698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algn="ctr"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Результаты ГИА-9 (средняя оценка) по русскому языку </a:t>
            </a:r>
            <a:r>
              <a:rPr lang="ru-RU" dirty="0" smtClean="0">
                <a:solidFill>
                  <a:schemeClr val="tx1"/>
                </a:solidFill>
              </a:rPr>
              <a:t> в муниципальном разрезе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4027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87624" y="332656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algn="ctr"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Результаты ГИА-9 (средняя оценка) по </a:t>
            </a:r>
            <a:r>
              <a:rPr lang="ru-RU" dirty="0" smtClean="0">
                <a:solidFill>
                  <a:schemeClr val="tx1"/>
                </a:solidFill>
              </a:rPr>
              <a:t>математике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в муниципальном разрезе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987814"/>
              </p:ext>
            </p:extLst>
          </p:nvPr>
        </p:nvGraphicFramePr>
        <p:xfrm>
          <a:off x="107504" y="1340768"/>
          <a:ext cx="8928992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24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625" y="0"/>
            <a:ext cx="8229600" cy="765175"/>
          </a:xfrm>
        </p:spPr>
        <p:txBody>
          <a:bodyPr/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Информационное обеспечение ЕГЭ </a:t>
            </a:r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179388" y="1557338"/>
            <a:ext cx="3276600" cy="156210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651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000066"/>
                </a:solidFill>
                <a:latin typeface="+mn-lt"/>
                <a:cs typeface="Arial" charset="0"/>
              </a:rPr>
              <a:t>Портал ЕГЭ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990033"/>
                </a:solidFill>
                <a:latin typeface="+mn-lt"/>
                <a:cs typeface="Arial" charset="0"/>
              </a:rPr>
              <a:t>http</a:t>
            </a:r>
            <a:r>
              <a:rPr lang="ru-RU" sz="2400" b="1" dirty="0">
                <a:solidFill>
                  <a:srgbClr val="990033"/>
                </a:solidFill>
                <a:latin typeface="+mn-lt"/>
                <a:cs typeface="Arial" charset="0"/>
              </a:rPr>
              <a:t>:</a:t>
            </a:r>
            <a:r>
              <a:rPr lang="en-US" sz="2400" b="1" dirty="0">
                <a:solidFill>
                  <a:srgbClr val="990033"/>
                </a:solidFill>
                <a:latin typeface="+mn-lt"/>
                <a:cs typeface="Arial" charset="0"/>
              </a:rPr>
              <a:t>//ege.edu.ru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990033"/>
                </a:solidFill>
                <a:latin typeface="+mn-lt"/>
                <a:cs typeface="Arial" charset="0"/>
              </a:rPr>
              <a:t>http</a:t>
            </a:r>
            <a:r>
              <a:rPr lang="ru-RU" sz="2400" b="1" dirty="0">
                <a:solidFill>
                  <a:srgbClr val="990033"/>
                </a:solidFill>
                <a:latin typeface="+mn-lt"/>
                <a:cs typeface="Arial" charset="0"/>
              </a:rPr>
              <a:t>:</a:t>
            </a:r>
            <a:r>
              <a:rPr lang="en-US" sz="2400" b="1" dirty="0">
                <a:solidFill>
                  <a:srgbClr val="990033"/>
                </a:solidFill>
                <a:latin typeface="+mn-lt"/>
                <a:cs typeface="Arial" charset="0"/>
              </a:rPr>
              <a:t>//rustest.ru</a:t>
            </a:r>
            <a:endParaRPr lang="ru-RU" sz="2400" b="1" dirty="0">
              <a:solidFill>
                <a:srgbClr val="990033"/>
              </a:solidFill>
              <a:latin typeface="+mn-lt"/>
              <a:cs typeface="Arial" charset="0"/>
            </a:endParaRPr>
          </a:p>
        </p:txBody>
      </p: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5076825" y="1557338"/>
            <a:ext cx="3733800" cy="2474912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651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000066"/>
                </a:solidFill>
                <a:latin typeface="+mn-lt"/>
                <a:cs typeface="Arial" charset="0"/>
              </a:rPr>
              <a:t>Сайт республиканского центра мониторинга качества образования</a:t>
            </a:r>
            <a:endParaRPr lang="en-US" sz="2400" b="1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990033"/>
                </a:solidFill>
                <a:latin typeface="+mn-lt"/>
                <a:cs typeface="Arial" charset="0"/>
              </a:rPr>
              <a:t>http</a:t>
            </a:r>
            <a:r>
              <a:rPr lang="ru-RU" sz="2400" b="1" dirty="0">
                <a:solidFill>
                  <a:srgbClr val="990033"/>
                </a:solidFill>
                <a:latin typeface="+mn-lt"/>
                <a:cs typeface="Arial" charset="0"/>
              </a:rPr>
              <a:t>:</a:t>
            </a:r>
            <a:r>
              <a:rPr lang="en-US" sz="2400" b="1" dirty="0">
                <a:solidFill>
                  <a:srgbClr val="990033"/>
                </a:solidFill>
                <a:latin typeface="+mn-lt"/>
                <a:cs typeface="Arial" charset="0"/>
              </a:rPr>
              <a:t>//rcmko.org</a:t>
            </a:r>
            <a:endParaRPr lang="ru-RU" sz="2400" b="1" dirty="0">
              <a:solidFill>
                <a:srgbClr val="990033"/>
              </a:solidFill>
              <a:latin typeface="+mn-lt"/>
              <a:cs typeface="Arial" charset="0"/>
            </a:endParaRPr>
          </a:p>
        </p:txBody>
      </p:sp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250825" y="3500438"/>
            <a:ext cx="3810000" cy="263149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651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000066"/>
                </a:solidFill>
                <a:latin typeface="+mn-lt"/>
                <a:cs typeface="Arial" charset="0"/>
              </a:rPr>
              <a:t>         Сайт МОиН РТ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990033"/>
                </a:solidFill>
                <a:latin typeface="+mn-lt"/>
                <a:cs typeface="Arial" charset="0"/>
              </a:rPr>
              <a:t>          </a:t>
            </a:r>
            <a:r>
              <a:rPr lang="en-US" sz="2400" b="1" dirty="0">
                <a:solidFill>
                  <a:srgbClr val="990033"/>
                </a:solidFill>
                <a:latin typeface="+mn-lt"/>
                <a:cs typeface="Arial" charset="0"/>
                <a:hlinkClick r:id="rId2"/>
              </a:rPr>
              <a:t>http</a:t>
            </a:r>
            <a:r>
              <a:rPr lang="ru-RU" sz="2400" b="1" dirty="0">
                <a:solidFill>
                  <a:srgbClr val="990033"/>
                </a:solidFill>
                <a:latin typeface="+mn-lt"/>
                <a:cs typeface="Arial" charset="0"/>
                <a:hlinkClick r:id="rId2"/>
              </a:rPr>
              <a:t>:</a:t>
            </a:r>
            <a:r>
              <a:rPr lang="en-US" sz="2400" b="1" dirty="0">
                <a:solidFill>
                  <a:srgbClr val="990033"/>
                </a:solidFill>
                <a:latin typeface="+mn-lt"/>
                <a:cs typeface="Arial" charset="0"/>
                <a:hlinkClick r:id="rId2"/>
              </a:rPr>
              <a:t>//</a:t>
            </a:r>
            <a:r>
              <a:rPr lang="en-US" sz="2400" b="1" dirty="0" smtClean="0">
                <a:solidFill>
                  <a:srgbClr val="990033"/>
                </a:solidFill>
                <a:latin typeface="+mn-lt"/>
                <a:cs typeface="Arial" charset="0"/>
                <a:hlinkClick r:id="rId2"/>
              </a:rPr>
              <a:t>mon.tatar.ru</a:t>
            </a:r>
            <a:endParaRPr lang="ru-RU" sz="2400" b="1" dirty="0" smtClean="0">
              <a:solidFill>
                <a:srgbClr val="990033"/>
              </a:solidFill>
              <a:latin typeface="+mn-lt"/>
              <a:cs typeface="Arial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ru-RU" b="1" dirty="0" smtClean="0">
                <a:solidFill>
                  <a:srgbClr val="990033"/>
                </a:solidFill>
                <a:latin typeface="+mn-lt"/>
                <a:cs typeface="Arial" charset="0"/>
              </a:rPr>
              <a:t>Раздел «Государственная (итоговая) аттестация и оценка качества знаний учащихся»</a:t>
            </a:r>
            <a:endParaRPr lang="en-US" b="1" dirty="0">
              <a:solidFill>
                <a:srgbClr val="990033"/>
              </a:solidFill>
              <a:latin typeface="+mn-lt"/>
              <a:cs typeface="Arial" charset="0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471519" y="5767388"/>
            <a:ext cx="3810000" cy="4667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651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solidFill>
                  <a:srgbClr val="000066"/>
                </a:solidFill>
                <a:latin typeface="+mn-lt"/>
                <a:cs typeface="Arial" charset="0"/>
              </a:rPr>
              <a:t>www.egecentr.ru</a:t>
            </a:r>
            <a:endParaRPr lang="ru-RU" sz="2400" b="1">
              <a:solidFill>
                <a:srgbClr val="000066"/>
              </a:solidFill>
              <a:latin typeface="+mn-lt"/>
              <a:cs typeface="Arial" charset="0"/>
            </a:endParaRPr>
          </a:p>
        </p:txBody>
      </p:sp>
      <p:sp>
        <p:nvSpPr>
          <p:cNvPr id="22536" name="Line 9"/>
          <p:cNvSpPr>
            <a:spLocks noChangeShapeType="1"/>
          </p:cNvSpPr>
          <p:nvPr/>
        </p:nvSpPr>
        <p:spPr bwMode="auto">
          <a:xfrm flipH="1">
            <a:off x="1692275" y="1052513"/>
            <a:ext cx="2663825" cy="504825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 flipH="1">
            <a:off x="3419475" y="1052513"/>
            <a:ext cx="936625" cy="2447925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38" name="Line 9"/>
          <p:cNvSpPr>
            <a:spLocks noChangeShapeType="1"/>
          </p:cNvSpPr>
          <p:nvPr/>
        </p:nvSpPr>
        <p:spPr bwMode="auto">
          <a:xfrm flipH="1">
            <a:off x="4140200" y="1052513"/>
            <a:ext cx="215900" cy="4176712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39" name="Line 9"/>
          <p:cNvSpPr>
            <a:spLocks noChangeShapeType="1"/>
          </p:cNvSpPr>
          <p:nvPr/>
        </p:nvSpPr>
        <p:spPr bwMode="auto">
          <a:xfrm>
            <a:off x="4356100" y="1052513"/>
            <a:ext cx="2736850" cy="504825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40" name="Text Box 7"/>
          <p:cNvSpPr txBox="1">
            <a:spLocks noChangeArrowheads="1"/>
          </p:cNvSpPr>
          <p:nvPr/>
        </p:nvSpPr>
        <p:spPr bwMode="auto">
          <a:xfrm>
            <a:off x="4859338" y="4365625"/>
            <a:ext cx="3816350" cy="7715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651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>
                <a:solidFill>
                  <a:srgbClr val="000066"/>
                </a:solidFill>
                <a:latin typeface="+mn-lt"/>
                <a:cs typeface="Arial" charset="0"/>
              </a:rPr>
              <a:t>телефон горячей линии</a:t>
            </a:r>
            <a:r>
              <a:rPr lang="ru-RU" sz="2400" b="1">
                <a:solidFill>
                  <a:srgbClr val="000066"/>
                </a:solidFill>
                <a:latin typeface="+mn-lt"/>
                <a:cs typeface="Arial" charset="0"/>
              </a:rPr>
              <a:t>  </a:t>
            </a:r>
            <a:r>
              <a:rPr lang="ru-RU" sz="2000" b="1">
                <a:solidFill>
                  <a:srgbClr val="990033"/>
                </a:solidFill>
                <a:latin typeface="+mn-lt"/>
              </a:rPr>
              <a:t>-292-24-32</a:t>
            </a:r>
          </a:p>
        </p:txBody>
      </p:sp>
      <p:sp>
        <p:nvSpPr>
          <p:cNvPr id="22541" name="Line 9"/>
          <p:cNvSpPr>
            <a:spLocks noChangeShapeType="1"/>
          </p:cNvSpPr>
          <p:nvPr/>
        </p:nvSpPr>
        <p:spPr bwMode="auto">
          <a:xfrm>
            <a:off x="4357688" y="1071563"/>
            <a:ext cx="576262" cy="3313112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2542" name="Picture 13"/>
          <p:cNvPicPr>
            <a:picLocks noChangeAspect="1" noChangeArrowheads="1"/>
          </p:cNvPicPr>
          <p:nvPr/>
        </p:nvPicPr>
        <p:blipFill>
          <a:blip r:embed="rId3">
            <a:lum bright="40000" contrast="-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Picture 15" descr="C:\Users\Салахова\Desktop\ban_obz_mon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603625"/>
            <a:ext cx="1130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14" descr="C:\Users\Салахова\Desktop\ban_obz_rcmk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80928"/>
            <a:ext cx="16002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265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ctrTitle"/>
          </p:nvPr>
        </p:nvSpPr>
        <p:spPr>
          <a:xfrm>
            <a:off x="227013" y="26988"/>
            <a:ext cx="8915400" cy="461962"/>
          </a:xfr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2B25A5"/>
                </a:solidFill>
                <a:latin typeface="Tahoma" pitchFamily="34" charset="0"/>
                <a:cs typeface="Tahoma" pitchFamily="34" charset="0"/>
              </a:rPr>
              <a:t>Результаты </a:t>
            </a:r>
            <a:r>
              <a:rPr lang="ru-RU" sz="2400" b="1" dirty="0" smtClean="0">
                <a:solidFill>
                  <a:srgbClr val="2B25A5"/>
                </a:solidFill>
                <a:latin typeface="Tahoma" pitchFamily="34" charset="0"/>
                <a:cs typeface="Tahoma" pitchFamily="34" charset="0"/>
              </a:rPr>
              <a:t>Единого Государственного экзамена</a:t>
            </a:r>
            <a:endParaRPr lang="ru-RU" sz="2400" b="1" dirty="0">
              <a:solidFill>
                <a:srgbClr val="2B25A5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45059" name="Group 3"/>
          <p:cNvGraphicFramePr>
            <a:graphicFrameLocks noGrp="1"/>
          </p:cNvGraphicFramePr>
          <p:nvPr/>
        </p:nvGraphicFramePr>
        <p:xfrm>
          <a:off x="242888" y="1338263"/>
          <a:ext cx="2209800" cy="4699612"/>
        </p:xfrm>
        <a:graphic>
          <a:graphicData uri="http://schemas.openxmlformats.org/drawingml/2006/table">
            <a:tbl>
              <a:tblPr/>
              <a:tblGrid>
                <a:gridCol w="2209800"/>
              </a:tblGrid>
              <a:tr h="43266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П Р Е Д М Е Т</a:t>
                      </a:r>
                    </a:p>
                  </a:txBody>
                  <a:tcPr marL="90076" marR="90076" marT="46791" marB="4679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Русский язык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Математика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Обществознание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Физика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История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Биология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Химия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Английский язык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Литература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Информатика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География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Немецкий язык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Французский язык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Испанский язык</a:t>
                      </a:r>
                    </a:p>
                  </a:txBody>
                  <a:tcPr marL="91518" marR="91518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091" name="Group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824871"/>
              </p:ext>
            </p:extLst>
          </p:nvPr>
        </p:nvGraphicFramePr>
        <p:xfrm>
          <a:off x="2514600" y="619125"/>
          <a:ext cx="1441450" cy="4816472"/>
        </p:xfrm>
        <a:graphic>
          <a:graphicData uri="http://schemas.openxmlformats.org/drawingml/2006/table">
            <a:tbl>
              <a:tblPr/>
              <a:tblGrid>
                <a:gridCol w="720725"/>
                <a:gridCol w="720725"/>
              </a:tblGrid>
              <a:tr h="518228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Средний балл ЕГЭ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84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2010 год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32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РТ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РФ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58,0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58,2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45,1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44,0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54,9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56,2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50,7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50,5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50,0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49,3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58,4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55,5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58,8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56,0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54,5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55,6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57,5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54,5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67,3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62,7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55,7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52,6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50,3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41,6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142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184024"/>
              </p:ext>
            </p:extLst>
          </p:nvPr>
        </p:nvGraphicFramePr>
        <p:xfrm>
          <a:off x="4016375" y="619125"/>
          <a:ext cx="1730375" cy="4816477"/>
        </p:xfrm>
        <a:graphic>
          <a:graphicData uri="http://schemas.openxmlformats.org/drawingml/2006/table">
            <a:tbl>
              <a:tblPr/>
              <a:tblGrid>
                <a:gridCol w="865982"/>
                <a:gridCol w="864393"/>
              </a:tblGrid>
              <a:tr h="518231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Не преодолели мин. порог (%)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842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2010 год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3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РТ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РФ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2,3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1,5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2,7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1,9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4,1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4,1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5,2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6,7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9,0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9,2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2,9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6,2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3,4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6,7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4,2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5,5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3,7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5,2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4,9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8,8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4,4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7,6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1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1,5</a:t>
                      </a:r>
                    </a:p>
                  </a:txBody>
                  <a:tcPr marL="91524" marR="9152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11,5</a:t>
                      </a:r>
                    </a:p>
                  </a:txBody>
                  <a:tcPr marL="91524" marR="91524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193" name="Group 1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351794"/>
              </p:ext>
            </p:extLst>
          </p:nvPr>
        </p:nvGraphicFramePr>
        <p:xfrm>
          <a:off x="5789613" y="600075"/>
          <a:ext cx="1449388" cy="5437187"/>
        </p:xfrm>
        <a:graphic>
          <a:graphicData uri="http://schemas.openxmlformats.org/drawingml/2006/table">
            <a:tbl>
              <a:tblPr/>
              <a:tblGrid>
                <a:gridCol w="724694"/>
                <a:gridCol w="724694"/>
              </a:tblGrid>
              <a:tr h="53928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Средний балл ЕГЭ</a:t>
                      </a: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7224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2011 год</a:t>
                      </a: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947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РТ</a:t>
                      </a: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РФ</a:t>
                      </a: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85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62,2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60,0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49,9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47,5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55,7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57,1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52,9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51,5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51,2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51,2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56,9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54,3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62,2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57,8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60,5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61,2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59,1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57,2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64,2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59,7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64,5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54,4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54,6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49,0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73,1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63,0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69,0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70,1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448" marR="91448"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244" name="Group 1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629305"/>
              </p:ext>
            </p:extLst>
          </p:nvPr>
        </p:nvGraphicFramePr>
        <p:xfrm>
          <a:off x="7296150" y="627063"/>
          <a:ext cx="1730375" cy="5426074"/>
        </p:xfrm>
        <a:graphic>
          <a:graphicData uri="http://schemas.openxmlformats.org/drawingml/2006/table">
            <a:tbl>
              <a:tblPr/>
              <a:tblGrid>
                <a:gridCol w="865982"/>
                <a:gridCol w="864393"/>
              </a:tblGrid>
              <a:tr h="518228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Не преодолели мин. порог (%)</a:t>
                      </a: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84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2011 год</a:t>
                      </a: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32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РТ</a:t>
                      </a: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РФ</a:t>
                      </a: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1,2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4,1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1,9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4,9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3,8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3,9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4,7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7,4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8,3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9,4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3,9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7,8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3,2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6,7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1,8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3,1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2,3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5,0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1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3,2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9,8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1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2,8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8,0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1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1,8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6,6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2,6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1,2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0,0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C37F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1,4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91524" marR="9152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43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54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7926347"/>
              </p:ext>
            </p:extLst>
          </p:nvPr>
        </p:nvGraphicFramePr>
        <p:xfrm>
          <a:off x="0" y="1125861"/>
          <a:ext cx="9324528" cy="4944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87624" y="332656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algn="ctr"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1"/>
                </a:solidFill>
              </a:rPr>
              <a:t>Результаты ЕГЭ (средний балл) по русскому языку в муниципальном разрезе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539550" y="3068960"/>
            <a:ext cx="8352927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588224" y="2780928"/>
            <a:ext cx="1872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РТ - 62,2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188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0032775"/>
              </p:ext>
            </p:extLst>
          </p:nvPr>
        </p:nvGraphicFramePr>
        <p:xfrm>
          <a:off x="17517" y="1076325"/>
          <a:ext cx="9145016" cy="5027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87624" y="404664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algn="ctr"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187624" y="332656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algn="ctr"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1"/>
                </a:solidFill>
              </a:rPr>
              <a:t>Результаты ЕГЭ (средний балл) по математике в муниципальном разрезе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503039" y="2996952"/>
            <a:ext cx="864096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804249" y="2761183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РТ – 49,9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59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8640"/>
            <a:ext cx="7391400" cy="26642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Результаты ЕГЭ в системе оценки деятельности </a:t>
            </a:r>
            <a:r>
              <a:rPr lang="ru-RU" dirty="0">
                <a:solidFill>
                  <a:srgbClr val="FF0000"/>
                </a:solidFill>
              </a:rPr>
              <a:t>органов местного самоуправления </a:t>
            </a:r>
            <a:r>
              <a:rPr lang="ru-RU" dirty="0" smtClean="0">
                <a:solidFill>
                  <a:srgbClr val="FF0000"/>
                </a:solidFill>
              </a:rPr>
              <a:t>муниципальных образований Республики Татарстан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1"/>
          </p:nvPr>
        </p:nvSpPr>
        <p:spPr>
          <a:xfrm>
            <a:off x="457200" y="3284984"/>
            <a:ext cx="3970784" cy="303961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/>
              <a:t>Средний балл</a:t>
            </a:r>
          </a:p>
          <a:p>
            <a:pPr marL="0" indent="0" algn="ctr">
              <a:buNone/>
            </a:pPr>
            <a:r>
              <a:rPr lang="ru-RU" sz="2800" dirty="0" smtClean="0"/>
              <a:t>- по русскому языку;</a:t>
            </a:r>
          </a:p>
          <a:p>
            <a:pPr marL="0" indent="0" algn="ctr">
              <a:buNone/>
            </a:pPr>
            <a:r>
              <a:rPr lang="ru-RU" sz="2800" dirty="0" smtClean="0"/>
              <a:t>- по математике;</a:t>
            </a:r>
          </a:p>
          <a:p>
            <a:pPr marL="0" indent="0" algn="ctr">
              <a:buNone/>
            </a:pPr>
            <a:r>
              <a:rPr lang="ru-RU" sz="2800" dirty="0" smtClean="0"/>
              <a:t>- по предметам по выбору.</a:t>
            </a:r>
            <a:endParaRPr lang="ru-RU" sz="2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2780928"/>
            <a:ext cx="4038600" cy="3543672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2800" dirty="0" smtClean="0"/>
              <a:t>Удельный </a:t>
            </a:r>
            <a:r>
              <a:rPr lang="ru-RU" sz="2800" dirty="0"/>
              <a:t>вес лиц, сдавших ЕГЭ </a:t>
            </a:r>
            <a:r>
              <a:rPr lang="ru-RU" sz="2800" dirty="0" smtClean="0"/>
              <a:t>в </a:t>
            </a:r>
            <a:r>
              <a:rPr lang="ru-RU" sz="2800" dirty="0"/>
              <a:t>общей численности </a:t>
            </a:r>
            <a:r>
              <a:rPr lang="ru-RU" sz="2800" dirty="0" smtClean="0"/>
              <a:t>выпускников, </a:t>
            </a:r>
            <a:r>
              <a:rPr lang="ru-RU" sz="2800" dirty="0"/>
              <a:t>участвовавших в </a:t>
            </a:r>
            <a:r>
              <a:rPr lang="ru-RU" sz="2800" dirty="0" smtClean="0"/>
              <a:t>ЕГЭ.</a:t>
            </a:r>
            <a:endParaRPr lang="ru-RU" sz="2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96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0"/>
            <a:ext cx="7406640" cy="908720"/>
          </a:xfrm>
        </p:spPr>
        <p:txBody>
          <a:bodyPr/>
          <a:lstStyle/>
          <a:p>
            <a:r>
              <a:rPr lang="ru-RU" dirty="0" smtClean="0"/>
              <a:t>Эффективность участия в ЕГЭ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908720"/>
            <a:ext cx="8083624" cy="5256584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052736"/>
            <a:ext cx="8640960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1.Постановление Кабинета Министров Республики Татарстан от 02.10.2009 №677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«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 утверждении порядка заключения соглашений между органами исполнительной власти РТ и муниципальными районами (городскими округами) о достижении планируемых значений показателей, индикаторов оценки эффективности деятельности органов местного самоуправления РТ»).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0" indent="0" algn="just">
              <a:buNone/>
            </a:pP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Индикатор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: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Результаты ЕГЭ в муниципальных общеобразовательных учреждениях, средний балл:</a:t>
            </a:r>
          </a:p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 математике – 2011 г.                       50,3</a:t>
            </a:r>
          </a:p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русскому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языку – 2011 г.                62,2</a:t>
            </a:r>
          </a:p>
          <a:p>
            <a:pPr marL="0" indent="0" algn="just">
              <a:buNone/>
            </a:pP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270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Эффективность участия в ЕГЭ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400" dirty="0" smtClean="0"/>
              <a:t>2. Постановление Правительства РФ от 15.04.2010 №322 «О мерах по реализации Указа Президента РФ от 26.06.2007 №825 «Об оценке эффективности деятельности органов исполнительной власти субъектов Российской Федерации»).</a:t>
            </a:r>
          </a:p>
          <a:p>
            <a:pPr marL="0" indent="0" algn="just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Индикатор: Удельный вес лиц, сдавших ЕГЭ по математике и русскому языку, в общей численности выпускников общеобразовательных муниципальных учреждений, участвовавших в ЕГЭ</a:t>
            </a:r>
            <a:r>
              <a:rPr lang="ru-RU" sz="2400" dirty="0"/>
              <a:t> по математике и русскому </a:t>
            </a:r>
            <a:r>
              <a:rPr lang="ru-RU" sz="2400" dirty="0" smtClean="0"/>
              <a:t>языку ( процент).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907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Диаграмма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7"/>
          <a:stretch>
            <a:fillRect/>
          </a:stretch>
        </p:blipFill>
        <p:spPr bwMode="auto">
          <a:xfrm>
            <a:off x="212724" y="1196752"/>
            <a:ext cx="8751763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332656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Удельный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вес лиц, сдавших математику и русский язык, в общей численности выпускников дневных общеобразовательных учреждений, сдававших математику и русский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язык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РЕЙТИНГЕ РФ на 68 месте ( 2009 год – 75 место)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937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Диаграмма 2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7"/>
            <a:ext cx="8640960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476672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Удельный вес лиц, сдавших математику и русский язык, в общей численности выпускников дневных общеобразовательных учреждений, сдававших математику и русский язык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893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587</Words>
  <Application>Microsoft Office PowerPoint</Application>
  <PresentationFormat>Экран (4:3)</PresentationFormat>
  <Paragraphs>196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Об итогах проведения ЕГЭ и ГИА-9 в новой форме в 2011 году</vt:lpstr>
      <vt:lpstr>Результаты Единого Государственного экзамена</vt:lpstr>
      <vt:lpstr>Презентация PowerPoint</vt:lpstr>
      <vt:lpstr>Презентация PowerPoint</vt:lpstr>
      <vt:lpstr> Результаты ЕГЭ в системе оценки деятельности органов местного самоуправления муниципальных образований Республики Татарстан </vt:lpstr>
      <vt:lpstr>Эффективность участия в ЕГЭ </vt:lpstr>
      <vt:lpstr>Эффективность участия в ЕГЭ:</vt:lpstr>
      <vt:lpstr>Презентация PowerPoint</vt:lpstr>
      <vt:lpstr>Презентация PowerPoint</vt:lpstr>
      <vt:lpstr>Презентация PowerPoint</vt:lpstr>
      <vt:lpstr>Численность участников ГИА-9 в новой форме  по предметам</vt:lpstr>
      <vt:lpstr>Презентация PowerPoint</vt:lpstr>
      <vt:lpstr>Презентация PowerPoint</vt:lpstr>
      <vt:lpstr>Результаты ГИА-9 (средняя оценка) по русскому языку  в муниципальном разрезе</vt:lpstr>
      <vt:lpstr>Презентация PowerPoint</vt:lpstr>
      <vt:lpstr>Информационное обеспечение ЕГЭ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Зиганшина</dc:creator>
  <cp:lastModifiedBy>Лилия</cp:lastModifiedBy>
  <cp:revision>25</cp:revision>
  <cp:lastPrinted>2011-10-19T09:43:22Z</cp:lastPrinted>
  <dcterms:created xsi:type="dcterms:W3CDTF">2011-10-18T11:12:06Z</dcterms:created>
  <dcterms:modified xsi:type="dcterms:W3CDTF">2011-12-06T12:23:33Z</dcterms:modified>
</cp:coreProperties>
</file>